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67" r:id="rId3"/>
    <p:sldId id="368" r:id="rId4"/>
    <p:sldId id="369" r:id="rId5"/>
    <p:sldId id="370" r:id="rId6"/>
    <p:sldId id="371" r:id="rId7"/>
    <p:sldId id="373" r:id="rId8"/>
    <p:sldId id="374" r:id="rId9"/>
    <p:sldId id="331" r:id="rId10"/>
    <p:sldId id="332" r:id="rId11"/>
    <p:sldId id="318" r:id="rId12"/>
    <p:sldId id="319" r:id="rId13"/>
    <p:sldId id="320" r:id="rId14"/>
    <p:sldId id="355" r:id="rId15"/>
    <p:sldId id="333" r:id="rId16"/>
    <p:sldId id="334" r:id="rId17"/>
    <p:sldId id="347" r:id="rId18"/>
    <p:sldId id="365" r:id="rId19"/>
    <p:sldId id="366" r:id="rId20"/>
    <p:sldId id="335" r:id="rId21"/>
    <p:sldId id="392" r:id="rId22"/>
    <p:sldId id="356" r:id="rId23"/>
    <p:sldId id="336" r:id="rId24"/>
    <p:sldId id="337" r:id="rId25"/>
    <p:sldId id="431" r:id="rId26"/>
    <p:sldId id="430" r:id="rId27"/>
    <p:sldId id="432" r:id="rId28"/>
    <p:sldId id="338" r:id="rId29"/>
    <p:sldId id="339" r:id="rId30"/>
    <p:sldId id="340" r:id="rId31"/>
    <p:sldId id="341" r:id="rId32"/>
    <p:sldId id="342" r:id="rId33"/>
    <p:sldId id="343" r:id="rId34"/>
    <p:sldId id="361" r:id="rId35"/>
    <p:sldId id="362" r:id="rId36"/>
    <p:sldId id="363" r:id="rId37"/>
    <p:sldId id="364" r:id="rId38"/>
    <p:sldId id="344" r:id="rId39"/>
    <p:sldId id="345" r:id="rId40"/>
    <p:sldId id="357" r:id="rId41"/>
    <p:sldId id="346" r:id="rId42"/>
    <p:sldId id="433" r:id="rId43"/>
    <p:sldId id="348" r:id="rId44"/>
    <p:sldId id="350" r:id="rId45"/>
    <p:sldId id="349" r:id="rId46"/>
    <p:sldId id="358" r:id="rId47"/>
    <p:sldId id="351" r:id="rId48"/>
    <p:sldId id="352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75" d="100"/>
          <a:sy n="75" d="100"/>
        </p:scale>
        <p:origin x="96" y="12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95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388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32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384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57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940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786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915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85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95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68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2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46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445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01.10.2022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01.10.2022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01.10.2022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01.10.2022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01.10.2022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01.10.2022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6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2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28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FA626-46FE-49B2-8732-CE03C1B2E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866" y="1578423"/>
            <a:ext cx="10866268" cy="2387600"/>
          </a:xfrm>
        </p:spPr>
        <p:txBody>
          <a:bodyPr>
            <a:normAutofit fontScale="90000"/>
          </a:bodyPr>
          <a:lstStyle/>
          <a:p>
            <a:br>
              <a:rPr lang="ru-RU" sz="5400" b="1" dirty="0">
                <a:solidFill>
                  <a:srgbClr val="366088"/>
                </a:solidFill>
              </a:rPr>
            </a:br>
            <a:r>
              <a:rPr lang="ru-RU" sz="5400" b="1" dirty="0">
                <a:solidFill>
                  <a:srgbClr val="366088"/>
                </a:solidFill>
              </a:rPr>
              <a:t>Комбинационная логика на ПЛИС. </a:t>
            </a:r>
            <a:br>
              <a:rPr lang="ru-RU" sz="5400" b="1" dirty="0">
                <a:solidFill>
                  <a:srgbClr val="366088"/>
                </a:solidFill>
              </a:rPr>
            </a:br>
            <a:r>
              <a:rPr lang="ru-RU" sz="5400" b="1" dirty="0" err="1">
                <a:solidFill>
                  <a:srgbClr val="366088"/>
                </a:solidFill>
              </a:rPr>
              <a:t>Последовательностная</a:t>
            </a:r>
            <a:r>
              <a:rPr lang="ru-RU" sz="5400" b="1" dirty="0">
                <a:solidFill>
                  <a:srgbClr val="366088"/>
                </a:solidFill>
              </a:rPr>
              <a:t> логика на ПЛИС: схемы с тактовым сигналом и</a:t>
            </a:r>
            <a:br>
              <a:rPr lang="ru-RU" sz="5400" b="1" dirty="0">
                <a:solidFill>
                  <a:srgbClr val="366088"/>
                </a:solidFill>
              </a:rPr>
            </a:br>
            <a:r>
              <a:rPr lang="ru-RU" sz="5400" b="1" dirty="0">
                <a:solidFill>
                  <a:srgbClr val="366088"/>
                </a:solidFill>
              </a:rPr>
              <a:t>состоянием.</a:t>
            </a:r>
            <a:endParaRPr lang="ru-RU" sz="5400" b="1" dirty="0">
              <a:solidFill>
                <a:srgbClr val="366088"/>
              </a:solidFill>
              <a:cs typeface="Helvetica" panose="020B0604020202020204" pitchFamily="34" charset="0"/>
            </a:endParaRP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ED90C0A0-DA72-45A7-BF7B-368A5C85F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6023"/>
            <a:ext cx="9144000" cy="165576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730BF5-2CB6-4D10-800E-B24F23C4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94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Упражнение с логическими элементами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21167" y="1384244"/>
            <a:ext cx="520849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top</a:t>
            </a: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ru-RU" dirty="0"/>
              <a:t>    …</a:t>
            </a:r>
          </a:p>
          <a:p>
            <a:r>
              <a:rPr lang="en-US" dirty="0">
                <a:latin typeface="Menlo"/>
              </a:rPr>
              <a:t>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  [3:0] </a:t>
            </a:r>
            <a:r>
              <a:rPr lang="en-US" dirty="0" err="1">
                <a:latin typeface="Menlo"/>
              </a:rPr>
              <a:t>key_sw</a:t>
            </a:r>
            <a:r>
              <a:rPr lang="en-US" dirty="0">
                <a:latin typeface="Menlo"/>
              </a:rPr>
              <a:t>,</a:t>
            </a:r>
          </a:p>
          <a:p>
            <a:r>
              <a:rPr lang="en-US" dirty="0">
                <a:latin typeface="Menlo"/>
              </a:rPr>
              <a:t>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 [3:0]</a:t>
            </a:r>
            <a:r>
              <a:rPr lang="en-US" dirty="0">
                <a:latin typeface="Menlo"/>
              </a:rPr>
              <a:t> led,</a:t>
            </a:r>
            <a:endParaRPr lang="ru-RU" dirty="0"/>
          </a:p>
          <a:p>
            <a:r>
              <a:rPr lang="ru-RU" dirty="0"/>
              <a:t>    …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);</a:t>
            </a:r>
            <a:endParaRPr lang="ru-RU" dirty="0"/>
          </a:p>
          <a:p>
            <a:r>
              <a:rPr lang="ru-RU" dirty="0"/>
              <a:t>    …</a:t>
            </a:r>
          </a:p>
          <a:p>
            <a:br>
              <a:rPr lang="en-US" dirty="0">
                <a:latin typeface="Menlo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  <a:t>    // Exercise 1: Change the code below.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  <a:t>    // Assign to led [2] the result of AND operation</a:t>
            </a:r>
            <a:endParaRPr lang="ru-RU" dirty="0"/>
          </a:p>
          <a:p>
            <a:br>
              <a:rPr lang="en-US" dirty="0">
                <a:latin typeface="Menlo"/>
              </a:rPr>
            </a:br>
            <a:r>
              <a:rPr lang="en-US" dirty="0">
                <a:latin typeface="Menlo"/>
              </a:rPr>
              <a:t>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latin typeface="Menlo"/>
              </a:rPr>
              <a:t> led [2] = 1'b0;</a:t>
            </a:r>
            <a:endParaRPr lang="ru-RU" dirty="0"/>
          </a:p>
          <a:p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  <a:p>
            <a:br>
              <a:rPr lang="en-US" dirty="0">
                <a:latin typeface="Menlo"/>
              </a:rPr>
            </a:br>
            <a:endParaRPr lang="en-US" dirty="0">
              <a:latin typeface="Menlo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229167" y="1384244"/>
            <a:ext cx="563162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top</a:t>
            </a: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ru-RU" dirty="0"/>
              <a:t>    …</a:t>
            </a:r>
          </a:p>
          <a:p>
            <a:r>
              <a:rPr lang="en-US" dirty="0">
                <a:latin typeface="Menlo"/>
              </a:rPr>
              <a:t>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  [3:0] </a:t>
            </a:r>
            <a:r>
              <a:rPr lang="en-US" dirty="0" err="1">
                <a:latin typeface="Menlo"/>
              </a:rPr>
              <a:t>key_sw</a:t>
            </a:r>
            <a:r>
              <a:rPr lang="en-US" dirty="0">
                <a:latin typeface="Menlo"/>
              </a:rPr>
              <a:t>,</a:t>
            </a:r>
          </a:p>
          <a:p>
            <a:r>
              <a:rPr lang="en-US" dirty="0">
                <a:latin typeface="Menlo"/>
              </a:rPr>
              <a:t>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 [3:0]</a:t>
            </a:r>
            <a:r>
              <a:rPr lang="en-US" dirty="0">
                <a:latin typeface="Menlo"/>
              </a:rPr>
              <a:t> led,</a:t>
            </a:r>
            <a:endParaRPr lang="ru-RU" dirty="0"/>
          </a:p>
          <a:p>
            <a:r>
              <a:rPr lang="ru-RU" dirty="0"/>
              <a:t>    …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);</a:t>
            </a:r>
            <a:endParaRPr lang="ru-RU" dirty="0"/>
          </a:p>
          <a:p>
            <a:r>
              <a:rPr lang="ru-RU" dirty="0"/>
              <a:t>    …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  <a:t>    // Exercise 2: Change the code below.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  <a:t>    // Assign to led [3] the result of XOR operation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  <a:t>    // without using "^" operation.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  <a:t>    // Use only operations "&amp;", "|", "~" and parenthesis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latin typeface="Menlo"/>
              </a:rPr>
              <a:t>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latin typeface="Menlo"/>
              </a:rPr>
              <a:t> led [3] = 1'b0;</a:t>
            </a:r>
          </a:p>
          <a:p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  <a:p>
            <a:br>
              <a:rPr lang="en-US" dirty="0">
                <a:latin typeface="Menlo"/>
              </a:rPr>
            </a:br>
            <a:endParaRPr lang="en-US" dirty="0"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165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Основные операции </a:t>
            </a:r>
            <a:r>
              <a:rPr lang="en-US" sz="5400" b="1" dirty="0">
                <a:solidFill>
                  <a:srgbClr val="366088"/>
                </a:solidFill>
              </a:rPr>
              <a:t>Verilog HDL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481"/>
              </p:ext>
            </p:extLst>
          </p:nvPr>
        </p:nvGraphicFramePr>
        <p:xfrm>
          <a:off x="990600" y="1911351"/>
          <a:ext cx="10077450" cy="3413760"/>
        </p:xfrm>
        <a:graphic>
          <a:graphicData uri="http://schemas.openxmlformats.org/drawingml/2006/table">
            <a:tbl>
              <a:tblPr/>
              <a:tblGrid>
                <a:gridCol w="268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4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solidFill>
                            <a:srgbClr val="366088"/>
                          </a:solidFill>
                          <a:effectLst/>
                          <a:latin typeface="inherit"/>
                        </a:rPr>
                        <a:t>Символ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solidFill>
                            <a:srgbClr val="366088"/>
                          </a:solidFill>
                          <a:effectLst/>
                          <a:latin typeface="inherit"/>
                        </a:rPr>
                        <a:t>Назначение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{}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Конкатенация (</a:t>
                      </a:r>
                      <a:r>
                        <a:rPr lang="en-US" sz="2800">
                          <a:effectLst/>
                          <a:latin typeface="inherit"/>
                        </a:rPr>
                        <a:t>concatenation)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+ - * /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Арифметические (</a:t>
                      </a:r>
                      <a:r>
                        <a:rPr lang="en-US" sz="2800">
                          <a:effectLst/>
                          <a:latin typeface="inherit"/>
                        </a:rPr>
                        <a:t>arithmetic)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%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Модуль (</a:t>
                      </a:r>
                      <a:r>
                        <a:rPr lang="en-US" sz="2800">
                          <a:effectLst/>
                          <a:latin typeface="inherit"/>
                        </a:rPr>
                        <a:t>modulus)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&gt; &gt;= &lt; &lt;=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Отношения (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relational)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!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Логическое отрицание (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logical NOT)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&amp;&amp;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Логическое И (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logical AND)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||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Логическое ИЛИ (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logical OR)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78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Основные операции </a:t>
            </a:r>
            <a:r>
              <a:rPr lang="en-US" sz="5400" b="1" dirty="0">
                <a:solidFill>
                  <a:srgbClr val="366088"/>
                </a:solidFill>
              </a:rPr>
              <a:t>Verilog HDL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660180"/>
              </p:ext>
            </p:extLst>
          </p:nvPr>
        </p:nvGraphicFramePr>
        <p:xfrm>
          <a:off x="990600" y="1911351"/>
          <a:ext cx="10077450" cy="3413760"/>
        </p:xfrm>
        <a:graphic>
          <a:graphicData uri="http://schemas.openxmlformats.org/drawingml/2006/table">
            <a:tbl>
              <a:tblPr/>
              <a:tblGrid>
                <a:gridCol w="268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4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solidFill>
                            <a:srgbClr val="366088"/>
                          </a:solidFill>
                          <a:effectLst/>
                          <a:latin typeface="inherit"/>
                        </a:rPr>
                        <a:t>Символ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solidFill>
                            <a:srgbClr val="366088"/>
                          </a:solidFill>
                          <a:effectLst/>
                          <a:latin typeface="inherit"/>
                        </a:rPr>
                        <a:t>Назначение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==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Логическое равенство (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logical equality)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!=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Логическое неравенство (</a:t>
                      </a:r>
                      <a:r>
                        <a:rPr lang="en-US" sz="2800">
                          <a:effectLst/>
                          <a:latin typeface="inherit"/>
                        </a:rPr>
                        <a:t>logical inequality)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===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Идентичность (</a:t>
                      </a:r>
                      <a:r>
                        <a:rPr lang="en-US" sz="2800">
                          <a:effectLst/>
                          <a:latin typeface="inherit"/>
                        </a:rPr>
                        <a:t>case equality)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!===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Не идентичность (</a:t>
                      </a:r>
                      <a:r>
                        <a:rPr lang="en-US" sz="2800">
                          <a:effectLst/>
                          <a:latin typeface="inherit"/>
                        </a:rPr>
                        <a:t>case inecuality)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~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Побитовая инверсия (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bit-wise NOT)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&amp;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Побитовое И (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bit-wise AND)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|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Побитовое ИЛИ (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bit-wise OR)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Основные операции </a:t>
            </a:r>
            <a:r>
              <a:rPr lang="en-US" sz="5400" b="1" dirty="0">
                <a:solidFill>
                  <a:srgbClr val="366088"/>
                </a:solidFill>
              </a:rPr>
              <a:t>Verilog HDL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57554"/>
              </p:ext>
            </p:extLst>
          </p:nvPr>
        </p:nvGraphicFramePr>
        <p:xfrm>
          <a:off x="990600" y="1911351"/>
          <a:ext cx="10077450" cy="2560320"/>
        </p:xfrm>
        <a:graphic>
          <a:graphicData uri="http://schemas.openxmlformats.org/drawingml/2006/table">
            <a:tbl>
              <a:tblPr/>
              <a:tblGrid>
                <a:gridCol w="268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4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solidFill>
                            <a:srgbClr val="366088"/>
                          </a:solidFill>
                          <a:effectLst/>
                          <a:latin typeface="inherit"/>
                        </a:rPr>
                        <a:t>Символ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solidFill>
                            <a:srgbClr val="366088"/>
                          </a:solidFill>
                          <a:effectLst/>
                          <a:latin typeface="inherit"/>
                        </a:rPr>
                        <a:t>Назначение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&lt;&lt;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Сдвиг влево (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left shift)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&gt;&gt;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Сдвиг вправо (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right shift)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&lt;&lt;&lt;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Циклический сдвиг влево (</a:t>
                      </a:r>
                      <a:r>
                        <a:rPr lang="en-US" sz="2800" dirty="0" err="1">
                          <a:effectLst/>
                          <a:latin typeface="inherit"/>
                        </a:rPr>
                        <a:t>arithm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. left shift)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&gt;&gt;&gt;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Циклический сдвиг вправо (</a:t>
                      </a:r>
                      <a:r>
                        <a:rPr lang="en-US" sz="2800" dirty="0" err="1">
                          <a:effectLst/>
                          <a:latin typeface="inherit"/>
                        </a:rPr>
                        <a:t>arithm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. right shift)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>
                          <a:effectLst/>
                          <a:latin typeface="inherit"/>
                        </a:rPr>
                        <a:t>?: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2800" dirty="0">
                          <a:effectLst/>
                          <a:latin typeface="inherit"/>
                        </a:rPr>
                        <a:t>Тернарный оператор (</a:t>
                      </a:r>
                      <a:r>
                        <a:rPr lang="en-US" sz="2800" dirty="0">
                          <a:effectLst/>
                          <a:latin typeface="inherit"/>
                        </a:rPr>
                        <a:t>ternary)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29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Упражнение с логическими элементами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ru-RU" sz="4400" dirty="0"/>
          </a:p>
          <a:p>
            <a:pPr marL="742950" indent="-742950">
              <a:buFont typeface="+mj-lt"/>
              <a:buAutoNum type="arabicPeriod"/>
            </a:pPr>
            <a:r>
              <a:rPr lang="ru-RU" sz="4400" dirty="0"/>
              <a:t>Присвойте </a:t>
            </a:r>
            <a:r>
              <a:rPr lang="en-US" sz="4400" dirty="0">
                <a:solidFill>
                  <a:srgbClr val="366088"/>
                </a:solidFill>
              </a:rPr>
              <a:t>led[2]</a:t>
            </a:r>
            <a:r>
              <a:rPr lang="en-US" sz="4400" dirty="0"/>
              <a:t> </a:t>
            </a:r>
            <a:r>
              <a:rPr lang="ru-RU" sz="4400" dirty="0"/>
              <a:t>результат </a:t>
            </a:r>
            <a:r>
              <a:rPr lang="ru-RU" sz="4400" dirty="0">
                <a:solidFill>
                  <a:srgbClr val="366088"/>
                </a:solidFill>
              </a:rPr>
              <a:t>операции И</a:t>
            </a:r>
            <a:r>
              <a:rPr lang="ru-RU" sz="4400" dirty="0"/>
              <a:t> (</a:t>
            </a:r>
            <a:r>
              <a:rPr lang="en-US" sz="4400" dirty="0"/>
              <a:t>AND</a:t>
            </a:r>
            <a:r>
              <a:rPr lang="ru-RU" sz="4400" dirty="0"/>
              <a:t>).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ru-RU" sz="4400" dirty="0"/>
              <a:t>Присвойте </a:t>
            </a:r>
            <a:r>
              <a:rPr lang="en-US" sz="4400" dirty="0">
                <a:solidFill>
                  <a:srgbClr val="366088"/>
                </a:solidFill>
              </a:rPr>
              <a:t>led[</a:t>
            </a:r>
            <a:r>
              <a:rPr lang="ru-RU" sz="4400" dirty="0">
                <a:solidFill>
                  <a:srgbClr val="366088"/>
                </a:solidFill>
              </a:rPr>
              <a:t>3</a:t>
            </a:r>
            <a:r>
              <a:rPr lang="en-US" sz="4400" dirty="0">
                <a:solidFill>
                  <a:srgbClr val="366088"/>
                </a:solidFill>
              </a:rPr>
              <a:t>]</a:t>
            </a:r>
            <a:r>
              <a:rPr lang="en-US" sz="4400" dirty="0"/>
              <a:t> </a:t>
            </a:r>
            <a:r>
              <a:rPr lang="ru-RU" sz="4400" dirty="0"/>
              <a:t>результат </a:t>
            </a:r>
            <a:r>
              <a:rPr lang="ru-RU" sz="4400" dirty="0">
                <a:solidFill>
                  <a:srgbClr val="366088"/>
                </a:solidFill>
              </a:rPr>
              <a:t>операции исключающего ИЛИ</a:t>
            </a:r>
            <a:r>
              <a:rPr lang="ru-RU" sz="4400" dirty="0"/>
              <a:t> (</a:t>
            </a:r>
            <a:r>
              <a:rPr lang="en-US" sz="4400" dirty="0"/>
              <a:t>XOR</a:t>
            </a:r>
            <a:r>
              <a:rPr lang="ru-RU" sz="4400" dirty="0"/>
              <a:t>) </a:t>
            </a:r>
            <a:r>
              <a:rPr lang="ru-RU" sz="4400" dirty="0">
                <a:solidFill>
                  <a:srgbClr val="FF0000"/>
                </a:solidFill>
              </a:rPr>
              <a:t>без использования</a:t>
            </a:r>
            <a:r>
              <a:rPr lang="ru-RU" sz="4400" dirty="0"/>
              <a:t> ее оператора.</a:t>
            </a:r>
            <a:endParaRPr lang="en-US" sz="4400" dirty="0"/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99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Упражнение с логическими элементами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ab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3248" y="1552345"/>
            <a:ext cx="7576969" cy="42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0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Упражнение с выводом буквы на </a:t>
            </a:r>
            <a:r>
              <a:rPr lang="ru-RU" sz="4800" b="1" dirty="0" err="1">
                <a:solidFill>
                  <a:srgbClr val="366088"/>
                </a:solidFill>
              </a:rPr>
              <a:t>семисегментный</a:t>
            </a:r>
            <a:r>
              <a:rPr lang="ru-RU" sz="4800" b="1" dirty="0">
                <a:solidFill>
                  <a:srgbClr val="366088"/>
                </a:solidFill>
              </a:rPr>
              <a:t> индикатор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15492" y="2078132"/>
            <a:ext cx="5984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Altera Cyclone IV EP4CE6 FPGA</a:t>
            </a:r>
          </a:p>
          <a:p>
            <a:endParaRPr lang="ru-RU" sz="3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48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статичных значений на </a:t>
            </a:r>
            <a:r>
              <a:rPr lang="ru-RU" b="1" dirty="0" err="1">
                <a:solidFill>
                  <a:srgbClr val="7FB96B"/>
                </a:solidFill>
              </a:rPr>
              <a:t>семисегментый</a:t>
            </a:r>
            <a:r>
              <a:rPr lang="ru-RU" b="1" dirty="0">
                <a:solidFill>
                  <a:srgbClr val="7FB96B"/>
                </a:solidFill>
              </a:rPr>
              <a:t> индикатор.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Взаимодействие с </a:t>
            </a:r>
            <a:r>
              <a:rPr lang="ru-RU" b="1" dirty="0" err="1">
                <a:solidFill>
                  <a:srgbClr val="7FB96B"/>
                </a:solidFill>
              </a:rPr>
              <a:t>семисегментым</a:t>
            </a:r>
            <a:r>
              <a:rPr lang="ru-RU" b="1" dirty="0">
                <a:solidFill>
                  <a:srgbClr val="7FB96B"/>
                </a:solidFill>
              </a:rPr>
              <a:t> индикатором через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кнопки.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44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Семисегметный индикатор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529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Семисегметный индикатор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Семисегметный индикатор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C1CA00-5150-4395-8475-30B001192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24" y="2054502"/>
            <a:ext cx="9080448" cy="34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2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Открытие проекта в </a:t>
            </a:r>
            <a:r>
              <a:rPr lang="en-US" sz="5400" b="1" dirty="0">
                <a:solidFill>
                  <a:srgbClr val="366088"/>
                </a:solidFill>
              </a:rPr>
              <a:t>Quartus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D4E27-3322-4398-AD73-D48F3CD54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9" t="2492"/>
          <a:stretch/>
        </p:blipFill>
        <p:spPr>
          <a:xfrm>
            <a:off x="7057969" y="1957039"/>
            <a:ext cx="4295831" cy="272129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C96AD38-50BA-4338-AFCD-F44D8E6215AD}"/>
              </a:ext>
            </a:extLst>
          </p:cNvPr>
          <p:cNvSpPr/>
          <p:nvPr/>
        </p:nvSpPr>
        <p:spPr>
          <a:xfrm>
            <a:off x="511436" y="1415126"/>
            <a:ext cx="5863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В </a:t>
            </a:r>
            <a:r>
              <a:rPr lang="en-US" sz="2000" dirty="0"/>
              <a:t>Quartus </a:t>
            </a:r>
            <a:r>
              <a:rPr lang="ru-RU" sz="2000" dirty="0"/>
              <a:t>откройте в меню </a:t>
            </a:r>
            <a:r>
              <a:rPr lang="en-US" sz="2000" dirty="0"/>
              <a:t>“</a:t>
            </a:r>
            <a:r>
              <a:rPr lang="en-US" sz="2000" dirty="0">
                <a:solidFill>
                  <a:srgbClr val="366088"/>
                </a:solidFill>
              </a:rPr>
              <a:t>File</a:t>
            </a:r>
            <a:r>
              <a:rPr lang="en-US" sz="2000" dirty="0"/>
              <a:t>” → “</a:t>
            </a:r>
            <a:r>
              <a:rPr lang="en-US" sz="2000" dirty="0">
                <a:solidFill>
                  <a:srgbClr val="366088"/>
                </a:solidFill>
              </a:rPr>
              <a:t>Open Project...</a:t>
            </a:r>
            <a:r>
              <a:rPr lang="en-US" sz="2000" dirty="0"/>
              <a:t>”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E146163-0841-4FE0-8673-F50B7018229E}"/>
              </a:ext>
            </a:extLst>
          </p:cNvPr>
          <p:cNvSpPr/>
          <p:nvPr/>
        </p:nvSpPr>
        <p:spPr>
          <a:xfrm>
            <a:off x="5834193" y="3119084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366088"/>
                </a:solidFill>
              </a:rPr>
              <a:t>ИЛИ</a:t>
            </a:r>
            <a:endParaRPr lang="en-US" sz="2400" dirty="0">
              <a:solidFill>
                <a:srgbClr val="366088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AF951EC-3C52-46E1-A215-F96F7B7282D3}"/>
              </a:ext>
            </a:extLst>
          </p:cNvPr>
          <p:cNvSpPr/>
          <p:nvPr/>
        </p:nvSpPr>
        <p:spPr>
          <a:xfrm>
            <a:off x="6917272" y="1406000"/>
            <a:ext cx="4763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Запустите файл </a:t>
            </a:r>
            <a:r>
              <a:rPr lang="en-US" sz="2000" dirty="0" err="1">
                <a:solidFill>
                  <a:srgbClr val="366088"/>
                </a:solidFill>
              </a:rPr>
              <a:t>top.qpf</a:t>
            </a:r>
            <a:r>
              <a:rPr lang="en-US" sz="2000" dirty="0"/>
              <a:t> </a:t>
            </a:r>
            <a:r>
              <a:rPr lang="ru-RU" sz="2000" dirty="0"/>
              <a:t>из директории </a:t>
            </a:r>
            <a:r>
              <a:rPr lang="en-US" sz="2000" dirty="0">
                <a:solidFill>
                  <a:srgbClr val="366088"/>
                </a:solidFill>
              </a:rPr>
              <a:t>run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E949D4C-75EC-409E-9D6B-5EEC5AB0B945}"/>
              </a:ext>
            </a:extLst>
          </p:cNvPr>
          <p:cNvGrpSpPr/>
          <p:nvPr/>
        </p:nvGrpSpPr>
        <p:grpSpPr>
          <a:xfrm>
            <a:off x="711417" y="1957039"/>
            <a:ext cx="4038600" cy="2257425"/>
            <a:chOff x="2362200" y="2188972"/>
            <a:chExt cx="4038600" cy="2257425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BCFD6C3-584F-4B31-A704-3A346B563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2200" y="2188972"/>
              <a:ext cx="4038600" cy="2257425"/>
            </a:xfrm>
            <a:prstGeom prst="rect">
              <a:avLst/>
            </a:prstGeom>
          </p:spPr>
        </p:pic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0A3B49DD-37B7-402E-9BF9-E84BD9BCEAA7}"/>
                </a:ext>
              </a:extLst>
            </p:cNvPr>
            <p:cNvSpPr/>
            <p:nvPr/>
          </p:nvSpPr>
          <p:spPr>
            <a:xfrm>
              <a:off x="2401468" y="3661279"/>
              <a:ext cx="2978252" cy="302807"/>
            </a:xfrm>
            <a:prstGeom prst="rect">
              <a:avLst/>
            </a:prstGeom>
            <a:noFill/>
            <a:ln w="38100" cap="flat" cmpd="sng" algn="ctr">
              <a:solidFill>
                <a:srgbClr val="7FB96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5D12798-42FB-44E9-843E-CE7F696BB3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58"/>
          <a:stretch/>
        </p:blipFill>
        <p:spPr>
          <a:xfrm>
            <a:off x="1363033" y="4396171"/>
            <a:ext cx="3917627" cy="1304925"/>
          </a:xfrm>
          <a:prstGeom prst="rect">
            <a:avLst/>
          </a:prstGeom>
        </p:spPr>
      </p:pic>
      <p:cxnSp>
        <p:nvCxnSpPr>
          <p:cNvPr id="23" name="Соединитель: уступ 22">
            <a:extLst>
              <a:ext uri="{FF2B5EF4-FFF2-40B4-BE49-F238E27FC236}">
                <a16:creationId xmlns:a16="http://schemas.microsoft.com/office/drawing/2014/main" id="{387D6129-3E64-410E-BD00-5CD27CB06E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8200" y="4280480"/>
            <a:ext cx="1611520" cy="731520"/>
          </a:xfrm>
          <a:prstGeom prst="bentConnector3">
            <a:avLst>
              <a:gd name="adj1" fmla="val 100122"/>
            </a:avLst>
          </a:prstGeom>
          <a:ln w="38100">
            <a:solidFill>
              <a:srgbClr val="7FB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76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300" b="1" dirty="0">
                <a:solidFill>
                  <a:srgbClr val="366088"/>
                </a:solidFill>
              </a:rPr>
              <a:t>Упражнение с выводом буквы на </a:t>
            </a:r>
            <a:r>
              <a:rPr lang="ru-RU" sz="4300" b="1" dirty="0" err="1">
                <a:solidFill>
                  <a:srgbClr val="366088"/>
                </a:solidFill>
              </a:rPr>
              <a:t>семисегментный</a:t>
            </a:r>
            <a:r>
              <a:rPr lang="ru-RU" sz="4300" b="1" dirty="0">
                <a:solidFill>
                  <a:srgbClr val="366088"/>
                </a:solidFill>
              </a:rPr>
              <a:t>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21167" y="1384244"/>
            <a:ext cx="47728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>
              <a:solidFill>
                <a:srgbClr val="366088"/>
              </a:solidFill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top</a:t>
            </a: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ru-RU" dirty="0">
                <a:latin typeface="Menlo"/>
              </a:rPr>
              <a:t>    …</a:t>
            </a:r>
          </a:p>
          <a:p>
            <a:r>
              <a:rPr lang="en-US" dirty="0">
                <a:latin typeface="Menlo"/>
              </a:rPr>
              <a:t>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  [3:0]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key_sw</a:t>
            </a:r>
            <a:r>
              <a:rPr lang="en-US" dirty="0">
                <a:latin typeface="Menlo"/>
              </a:rPr>
              <a:t>,</a:t>
            </a:r>
          </a:p>
          <a:p>
            <a:r>
              <a:rPr lang="en-US" dirty="0">
                <a:latin typeface="Menlo"/>
              </a:rPr>
              <a:t>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 [3:0]</a:t>
            </a:r>
            <a:r>
              <a:rPr lang="en-US" dirty="0">
                <a:latin typeface="Menlo"/>
              </a:rPr>
              <a:t> led,</a:t>
            </a:r>
            <a:br>
              <a:rPr lang="en-US" dirty="0">
                <a:latin typeface="Menlo"/>
              </a:rPr>
            </a:br>
            <a:r>
              <a:rPr lang="en-US" dirty="0">
                <a:latin typeface="Menlo"/>
              </a:rPr>
              <a:t>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 [7:0]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abcdefgh</a:t>
            </a:r>
            <a:r>
              <a:rPr lang="en-US" dirty="0">
                <a:latin typeface="Menlo"/>
              </a:rPr>
              <a:t>,</a:t>
            </a:r>
          </a:p>
          <a:p>
            <a:r>
              <a:rPr lang="en-US" dirty="0">
                <a:latin typeface="Menlo"/>
              </a:rPr>
              <a:t>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 [3:0]</a:t>
            </a:r>
            <a:r>
              <a:rPr lang="en-US" dirty="0">
                <a:latin typeface="Menlo"/>
              </a:rPr>
              <a:t> digit,</a:t>
            </a:r>
          </a:p>
          <a:p>
            <a:r>
              <a:rPr lang="ru-RU" dirty="0">
                <a:latin typeface="Menlo"/>
              </a:rPr>
              <a:t>    …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);</a:t>
            </a:r>
            <a:endParaRPr lang="ru-RU" dirty="0">
              <a:latin typeface="Menlo"/>
            </a:endParaRPr>
          </a:p>
          <a:p>
            <a:r>
              <a:rPr lang="ru-RU" dirty="0">
                <a:latin typeface="Menlo"/>
              </a:rPr>
              <a:t>    …</a:t>
            </a:r>
            <a:br>
              <a:rPr lang="en-US" dirty="0">
                <a:latin typeface="Menlo"/>
              </a:rPr>
            </a:br>
            <a:r>
              <a:rPr lang="en-US" dirty="0">
                <a:latin typeface="Menlo"/>
              </a:rPr>
              <a:t>   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  <a:t> // Exercise 1: Display the first letters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  <a:t>    // of your first name and last name instead.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</a:br>
            <a:r>
              <a:rPr lang="en-US" dirty="0">
                <a:latin typeface="Menlo"/>
              </a:rPr>
              <a:t>    assign </a:t>
            </a:r>
            <a:r>
              <a:rPr lang="en-US" dirty="0" err="1">
                <a:latin typeface="Menlo"/>
              </a:rPr>
              <a:t>abcdefgh</a:t>
            </a:r>
            <a:r>
              <a:rPr lang="en-US" dirty="0">
                <a:latin typeface="Menlo"/>
              </a:rPr>
              <a:t> =</a:t>
            </a:r>
            <a:r>
              <a:rPr lang="ru-RU" dirty="0">
                <a:latin typeface="Menlo"/>
              </a:rPr>
              <a:t> 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    assign digit    = </a:t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  <a:p>
            <a:br>
              <a:rPr lang="en-US" dirty="0">
                <a:latin typeface="Menlo"/>
              </a:rPr>
            </a:br>
            <a:endParaRPr lang="en-US" dirty="0">
              <a:latin typeface="Menlo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029661" y="1384244"/>
            <a:ext cx="563162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>
              <a:solidFill>
                <a:srgbClr val="366088"/>
              </a:solidFill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top</a:t>
            </a: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ru-RU" dirty="0">
                <a:latin typeface="Menlo"/>
              </a:rPr>
              <a:t>    …</a:t>
            </a:r>
          </a:p>
          <a:p>
            <a:r>
              <a:rPr lang="en-US" dirty="0">
                <a:latin typeface="Menlo"/>
              </a:rPr>
              <a:t>);</a:t>
            </a:r>
            <a:endParaRPr lang="ru-RU" dirty="0">
              <a:latin typeface="Menlo"/>
            </a:endParaRPr>
          </a:p>
          <a:p>
            <a:r>
              <a:rPr lang="ru-RU" dirty="0">
                <a:latin typeface="Menlo"/>
              </a:rPr>
              <a:t>    …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  <a:t>    // Exercise 2: Display letters of a 4-character word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  <a:t>    // using this code to display letter of 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Menlo"/>
              </a:rPr>
              <a:t>ChIP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/>
              </a:rPr>
              <a:t> as an example</a:t>
            </a:r>
            <a:br>
              <a:rPr lang="en-US" dirty="0">
                <a:latin typeface="Menlo"/>
              </a:rPr>
            </a:br>
            <a:r>
              <a:rPr lang="en-US" dirty="0">
                <a:latin typeface="Menlo"/>
              </a:rPr>
              <a:t>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 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reg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 [7:0]</a:t>
            </a:r>
            <a:r>
              <a:rPr lang="en-US" dirty="0">
                <a:latin typeface="Menlo"/>
              </a:rPr>
              <a:t> letter;</a:t>
            </a:r>
          </a:p>
          <a:p>
            <a:r>
              <a:rPr lang="en-US" dirty="0">
                <a:latin typeface="Menlo"/>
              </a:rPr>
              <a:t>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always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@*</a:t>
            </a:r>
          </a:p>
          <a:p>
            <a:r>
              <a:rPr lang="en-US" dirty="0">
                <a:latin typeface="Menlo"/>
              </a:rPr>
              <a:t>      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case</a:t>
            </a:r>
            <a:r>
              <a:rPr lang="en-US" dirty="0">
                <a:latin typeface="Menlo"/>
              </a:rPr>
              <a:t> (</a:t>
            </a:r>
            <a:r>
              <a:rPr lang="en-US" dirty="0" err="1">
                <a:latin typeface="Menlo"/>
              </a:rPr>
              <a:t>key_sw</a:t>
            </a:r>
            <a:r>
              <a:rPr lang="en-US" dirty="0">
                <a:latin typeface="Menlo"/>
              </a:rPr>
              <a:t>)</a:t>
            </a:r>
            <a:endParaRPr lang="ru-RU" dirty="0">
              <a:latin typeface="Menlo"/>
            </a:endParaRPr>
          </a:p>
          <a:p>
            <a:r>
              <a:rPr lang="ru-RU" dirty="0">
                <a:latin typeface="Menlo"/>
              </a:rPr>
              <a:t>          </a:t>
            </a:r>
            <a:r>
              <a:rPr lang="en-US" dirty="0">
                <a:latin typeface="Menlo"/>
              </a:rPr>
              <a:t>4'b0111: letter = C;</a:t>
            </a:r>
            <a:endParaRPr lang="ru-RU" dirty="0">
              <a:latin typeface="Menlo"/>
            </a:endParaRPr>
          </a:p>
          <a:p>
            <a:r>
              <a:rPr lang="ru-RU" dirty="0">
                <a:latin typeface="Menlo"/>
              </a:rPr>
              <a:t>         …</a:t>
            </a:r>
            <a:endParaRPr lang="en-US" dirty="0"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    </a:t>
            </a:r>
            <a:r>
              <a:rPr lang="ru-RU" dirty="0">
                <a:solidFill>
                  <a:srgbClr val="366088"/>
                </a:solidFill>
                <a:latin typeface="Menlo"/>
              </a:rPr>
              <a:t>  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endcase</a:t>
            </a:r>
            <a:endParaRPr lang="ru-RU" b="1" dirty="0">
              <a:solidFill>
                <a:srgbClr val="366088"/>
              </a:solidFill>
              <a:latin typeface="Menlo"/>
            </a:endParaRPr>
          </a:p>
          <a:p>
            <a:endParaRPr lang="ru-RU" b="1" dirty="0">
              <a:solidFill>
                <a:srgbClr val="366088"/>
              </a:solidFill>
              <a:latin typeface="Menlo"/>
            </a:endParaRPr>
          </a:p>
          <a:p>
            <a:r>
              <a:rPr lang="ru-RU" dirty="0">
                <a:latin typeface="Menlo"/>
              </a:rPr>
              <a:t>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abcdefgh</a:t>
            </a:r>
            <a:r>
              <a:rPr lang="en-US" dirty="0">
                <a:latin typeface="Menlo"/>
              </a:rPr>
              <a:t> = letter;</a:t>
            </a:r>
          </a:p>
          <a:p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  <a:p>
            <a:br>
              <a:rPr lang="en-US" dirty="0">
                <a:latin typeface="Menlo"/>
              </a:rPr>
            </a:br>
            <a:endParaRPr lang="en-US" dirty="0"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060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366088"/>
                </a:solidFill>
              </a:rPr>
              <a:t>Verilog HDL</a:t>
            </a:r>
            <a:r>
              <a:rPr lang="ru-RU" sz="5400" b="1" dirty="0">
                <a:solidFill>
                  <a:srgbClr val="366088"/>
                </a:solidFill>
              </a:rPr>
              <a:t>. </a:t>
            </a:r>
            <a:r>
              <a:rPr lang="en-US" sz="5400" b="1" dirty="0">
                <a:solidFill>
                  <a:srgbClr val="366088"/>
                </a:solidFill>
              </a:rPr>
              <a:t>Case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0" y="1565047"/>
            <a:ext cx="10483796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735340" y="1748061"/>
            <a:ext cx="111369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//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многовходовые мультиплексоры и дешифраторы можно описывать через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case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 panose="020B0609030804020204" pitchFamily="49" charset="0"/>
              </a:rPr>
              <a:t>reg</a:t>
            </a:r>
            <a:r>
              <a:rPr lang="en-US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[3:0] c;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366088"/>
                </a:solidFill>
                <a:latin typeface="Menlo" panose="020B0609030804020204" pitchFamily="49" charset="0"/>
              </a:rPr>
              <a:t>wire</a:t>
            </a:r>
            <a:r>
              <a:rPr lang="en-US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[1:0] option;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366088"/>
                </a:solidFill>
                <a:latin typeface="Menlo" panose="020B0609030804020204" pitchFamily="49" charset="0"/>
              </a:rPr>
              <a:t>wire</a:t>
            </a:r>
            <a:r>
              <a:rPr lang="en-US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[7:0] a, b, c, d;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366088"/>
                </a:solidFill>
                <a:latin typeface="Menlo" panose="020B0609030804020204" pitchFamily="49" charset="0"/>
              </a:rPr>
              <a:t>reg</a:t>
            </a:r>
            <a:r>
              <a:rPr lang="en-US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dirty="0">
                <a:latin typeface="Menlo" panose="020B0609030804020204" pitchFamily="49" charset="0"/>
              </a:rPr>
              <a:t>[7:0] e;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366088"/>
                </a:solidFill>
                <a:latin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</a:rPr>
              <a:t> @(a or b or c or d or option) </a:t>
            </a:r>
            <a:r>
              <a:rPr lang="en-US" b="1" dirty="0">
                <a:solidFill>
                  <a:srgbClr val="366088"/>
                </a:solidFill>
                <a:latin typeface="Menlo" panose="020B0609030804020204" pitchFamily="49" charset="0"/>
              </a:rPr>
              <a:t>begin</a:t>
            </a:r>
            <a:b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366088"/>
                </a:solidFill>
                <a:latin typeface="Menlo" panose="020B0609030804020204" pitchFamily="49" charset="0"/>
              </a:rPr>
              <a:t>case</a:t>
            </a:r>
            <a:r>
              <a:rPr lang="en-US" dirty="0">
                <a:latin typeface="Menlo" panose="020B0609030804020204" pitchFamily="49" charset="0"/>
              </a:rPr>
              <a:t> (option)</a:t>
            </a:r>
            <a:b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dirty="0">
                <a:latin typeface="Menlo" panose="020B0609030804020204" pitchFamily="49" charset="0"/>
              </a:rPr>
              <a:t>0: e = a;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</a:rPr>
              <a:t>  1: e = b;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</a:rPr>
              <a:t>  2: e = c;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</a:rPr>
              <a:t>  3: e = d;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366088"/>
                </a:solidFill>
                <a:latin typeface="Menlo" panose="020B0609030804020204" pitchFamily="49" charset="0"/>
              </a:rPr>
              <a:t>endcase</a:t>
            </a:r>
            <a:br>
              <a:rPr lang="en-US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366088"/>
                </a:solidFill>
                <a:latin typeface="Menlo" panose="020B0609030804020204" pitchFamily="49" charset="0"/>
              </a:rPr>
              <a:t>end</a:t>
            </a:r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44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300" b="1" dirty="0">
                <a:solidFill>
                  <a:srgbClr val="366088"/>
                </a:solidFill>
              </a:rPr>
              <a:t>Упражнение с выводом буквы на </a:t>
            </a:r>
            <a:r>
              <a:rPr lang="ru-RU" sz="4300" b="1" dirty="0" err="1">
                <a:solidFill>
                  <a:srgbClr val="366088"/>
                </a:solidFill>
              </a:rPr>
              <a:t>семисегментный</a:t>
            </a:r>
            <a:r>
              <a:rPr lang="ru-RU" sz="4300" b="1" dirty="0">
                <a:solidFill>
                  <a:srgbClr val="366088"/>
                </a:solidFill>
              </a:rPr>
              <a:t>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Выведите </a:t>
            </a:r>
            <a:r>
              <a:rPr lang="ru-RU" sz="4100" dirty="0">
                <a:solidFill>
                  <a:srgbClr val="366088"/>
                </a:solidFill>
              </a:rPr>
              <a:t>первые буквы</a:t>
            </a:r>
            <a:r>
              <a:rPr lang="ru-RU" sz="4100" dirty="0"/>
              <a:t> своего имени и фамилии на </a:t>
            </a:r>
            <a:r>
              <a:rPr lang="ru-RU" sz="4100" dirty="0" err="1">
                <a:solidFill>
                  <a:srgbClr val="366088"/>
                </a:solidFill>
              </a:rPr>
              <a:t>семисегментный</a:t>
            </a:r>
            <a:r>
              <a:rPr lang="ru-RU" sz="4100" dirty="0">
                <a:solidFill>
                  <a:srgbClr val="366088"/>
                </a:solidFill>
              </a:rPr>
              <a:t> индикатор</a:t>
            </a:r>
            <a:r>
              <a:rPr lang="ru-RU" sz="4100" dirty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Выведите слово </a:t>
            </a:r>
            <a:r>
              <a:rPr lang="en-US" sz="4100" dirty="0">
                <a:solidFill>
                  <a:srgbClr val="366088"/>
                </a:solidFill>
              </a:rPr>
              <a:t>CHIP</a:t>
            </a:r>
            <a:r>
              <a:rPr lang="en-US" sz="4100" dirty="0"/>
              <a:t> </a:t>
            </a:r>
            <a:r>
              <a:rPr lang="ru-RU" sz="4100" dirty="0"/>
              <a:t>на </a:t>
            </a:r>
            <a:r>
              <a:rPr lang="ru-RU" sz="4100" dirty="0" err="1">
                <a:solidFill>
                  <a:srgbClr val="366088"/>
                </a:solidFill>
              </a:rPr>
              <a:t>семисегментный</a:t>
            </a:r>
            <a:r>
              <a:rPr lang="ru-RU" sz="4100" dirty="0">
                <a:solidFill>
                  <a:srgbClr val="366088"/>
                </a:solidFill>
              </a:rPr>
              <a:t> индикатор.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45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300" b="1" dirty="0">
                <a:solidFill>
                  <a:srgbClr val="366088"/>
                </a:solidFill>
              </a:rPr>
              <a:t>Упражнение с выводом буквы на </a:t>
            </a:r>
            <a:r>
              <a:rPr lang="ru-RU" sz="4300" b="1" dirty="0" err="1">
                <a:solidFill>
                  <a:srgbClr val="366088"/>
                </a:solidFill>
              </a:rPr>
              <a:t>семисегментный</a:t>
            </a:r>
            <a:r>
              <a:rPr lang="ru-RU" sz="4300" b="1" dirty="0">
                <a:solidFill>
                  <a:srgbClr val="366088"/>
                </a:solidFill>
              </a:rPr>
              <a:t>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lab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039682" y="43030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err="1">
                <a:solidFill>
                  <a:srgbClr val="366088"/>
                </a:solidFill>
              </a:rPr>
              <a:t>Последовательностная</a:t>
            </a:r>
            <a:r>
              <a:rPr lang="ru-RU" sz="5400" b="1" dirty="0">
                <a:solidFill>
                  <a:srgbClr val="366088"/>
                </a:solidFill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7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366088"/>
                </a:solidFill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6088"/>
                </a:solidFill>
              </a:rPr>
              <a:t>Contamination and propagation delays</a:t>
            </a:r>
            <a:r>
              <a:rPr lang="ru-RU" b="1" dirty="0">
                <a:solidFill>
                  <a:srgbClr val="366088"/>
                </a:solidFill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366088"/>
                </a:solidFill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узнать 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err="1">
                <a:solidFill>
                  <a:srgbClr val="366088"/>
                </a:solidFill>
              </a:rPr>
              <a:t>Последовательностная</a:t>
            </a:r>
            <a:r>
              <a:rPr lang="ru-RU" sz="5400" b="1" dirty="0">
                <a:solidFill>
                  <a:srgbClr val="366088"/>
                </a:solidFill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28</a:t>
            </a:fld>
            <a:endParaRPr lang="ru-RU" dirty="0"/>
          </a:p>
        </p:txBody>
      </p:sp>
      <p:pic>
        <p:nvPicPr>
          <p:cNvPr id="7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366088"/>
                </a:solidFill>
              </a:rPr>
              <a:t>D</a:t>
            </a:r>
            <a:r>
              <a:rPr lang="ru-RU" sz="5400" b="1" dirty="0">
                <a:solidFill>
                  <a:srgbClr val="366088"/>
                </a:solidFill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29</a:t>
            </a:fld>
            <a:endParaRPr lang="ru-RU" dirty="0"/>
          </a:p>
        </p:txBody>
      </p:sp>
      <p:pic>
        <p:nvPicPr>
          <p:cNvPr id="7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Работа с проектом </a:t>
            </a:r>
            <a:r>
              <a:rPr lang="en-US" sz="5400" b="1" dirty="0">
                <a:solidFill>
                  <a:srgbClr val="366088"/>
                </a:solidFill>
              </a:rPr>
              <a:t>Quartus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C4C9BEC-DFCC-4236-AD60-69336A7D0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1582" y="1510035"/>
            <a:ext cx="7628835" cy="45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ABA3AF-5426-4677-98E6-A95BFC1775CA}"/>
              </a:ext>
            </a:extLst>
          </p:cNvPr>
          <p:cNvSpPr/>
          <p:nvPr/>
        </p:nvSpPr>
        <p:spPr>
          <a:xfrm>
            <a:off x="2281582" y="2217420"/>
            <a:ext cx="1874520" cy="798830"/>
          </a:xfrm>
          <a:prstGeom prst="rect">
            <a:avLst/>
          </a:prstGeom>
          <a:noFill/>
          <a:ln w="38100" cap="flat" cmpd="sng" algn="ctr">
            <a:solidFill>
              <a:srgbClr val="7FB9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37475-9095-4EC1-B79C-418FB6AF1668}"/>
              </a:ext>
            </a:extLst>
          </p:cNvPr>
          <p:cNvSpPr txBox="1"/>
          <p:nvPr/>
        </p:nvSpPr>
        <p:spPr>
          <a:xfrm>
            <a:off x="289628" y="2982727"/>
            <a:ext cx="201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Иерархия проекта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29798E5-38D7-4C54-8394-ABB235909BA2}"/>
              </a:ext>
            </a:extLst>
          </p:cNvPr>
          <p:cNvCxnSpPr>
            <a:cxnSpLocks/>
          </p:cNvCxnSpPr>
          <p:nvPr/>
        </p:nvCxnSpPr>
        <p:spPr>
          <a:xfrm flipV="1">
            <a:off x="1314672" y="2555563"/>
            <a:ext cx="849407" cy="39941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9464E7D-2D7C-4C9C-B492-BCF8BF5FF966}"/>
              </a:ext>
            </a:extLst>
          </p:cNvPr>
          <p:cNvSpPr/>
          <p:nvPr/>
        </p:nvSpPr>
        <p:spPr>
          <a:xfrm>
            <a:off x="4217446" y="2217420"/>
            <a:ext cx="4202654" cy="2399874"/>
          </a:xfrm>
          <a:prstGeom prst="rect">
            <a:avLst/>
          </a:prstGeom>
          <a:noFill/>
          <a:ln w="38100" cap="flat" cmpd="sng" algn="ctr">
            <a:solidFill>
              <a:srgbClr val="7FB9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B22CF40-D6CD-4D04-9AFC-5EC8EEAB4C1E}"/>
              </a:ext>
            </a:extLst>
          </p:cNvPr>
          <p:cNvCxnSpPr>
            <a:cxnSpLocks/>
          </p:cNvCxnSpPr>
          <p:nvPr/>
        </p:nvCxnSpPr>
        <p:spPr>
          <a:xfrm flipH="1" flipV="1">
            <a:off x="8537604" y="3934716"/>
            <a:ext cx="1874450" cy="76691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65F705-6A8E-4EA8-ABD1-70592DCEBE26}"/>
              </a:ext>
            </a:extLst>
          </p:cNvPr>
          <p:cNvSpPr txBox="1"/>
          <p:nvPr/>
        </p:nvSpPr>
        <p:spPr>
          <a:xfrm>
            <a:off x="9910417" y="4701634"/>
            <a:ext cx="188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7FB96B"/>
                </a:solidFill>
              </a:rPr>
              <a:t>Редактора кода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82B0F8-2459-4934-AB19-60DA3BD9A964}"/>
              </a:ext>
            </a:extLst>
          </p:cNvPr>
          <p:cNvSpPr/>
          <p:nvPr/>
        </p:nvSpPr>
        <p:spPr>
          <a:xfrm>
            <a:off x="2281582" y="3082055"/>
            <a:ext cx="1874520" cy="1540144"/>
          </a:xfrm>
          <a:prstGeom prst="rect">
            <a:avLst/>
          </a:prstGeom>
          <a:noFill/>
          <a:ln w="38100" cap="flat" cmpd="sng" algn="ctr">
            <a:solidFill>
              <a:srgbClr val="7FB9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44A4A0-1542-4089-A6A6-D83ECE07C2CE}"/>
              </a:ext>
            </a:extLst>
          </p:cNvPr>
          <p:cNvSpPr txBox="1"/>
          <p:nvPr/>
        </p:nvSpPr>
        <p:spPr>
          <a:xfrm>
            <a:off x="538692" y="4557127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Окно задач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586F4C9-E70F-4EA9-BB44-F288BD0BF36C}"/>
              </a:ext>
            </a:extLst>
          </p:cNvPr>
          <p:cNvCxnSpPr>
            <a:cxnSpLocks/>
          </p:cNvCxnSpPr>
          <p:nvPr/>
        </p:nvCxnSpPr>
        <p:spPr>
          <a:xfrm flipV="1">
            <a:off x="1314672" y="4157712"/>
            <a:ext cx="849407" cy="39941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040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366088"/>
                </a:solidFill>
              </a:rPr>
              <a:t>D</a:t>
            </a:r>
            <a:r>
              <a:rPr lang="ru-RU" sz="5400" b="1" dirty="0">
                <a:solidFill>
                  <a:srgbClr val="366088"/>
                </a:solidFill>
              </a:rPr>
              <a:t>-триггер</a:t>
            </a:r>
            <a:r>
              <a:rPr lang="en-US" sz="5400" b="1" dirty="0">
                <a:solidFill>
                  <a:srgbClr val="366088"/>
                </a:solidFill>
              </a:rPr>
              <a:t>. </a:t>
            </a:r>
            <a:r>
              <a:rPr lang="ru-RU" sz="5400" b="1" dirty="0">
                <a:solidFill>
                  <a:srgbClr val="366088"/>
                </a:solidFill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30</a:t>
            </a:fld>
            <a:endParaRPr lang="ru-RU" dirty="0"/>
          </a:p>
        </p:txBody>
      </p:sp>
      <p:pic>
        <p:nvPicPr>
          <p:cNvPr id="7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366088"/>
                </a:solidFill>
              </a:rPr>
              <a:t>D</a:t>
            </a:r>
            <a:r>
              <a:rPr lang="ru-RU" sz="5400" b="1" dirty="0">
                <a:solidFill>
                  <a:srgbClr val="366088"/>
                </a:solidFill>
              </a:rPr>
              <a:t>-триггер</a:t>
            </a:r>
            <a:r>
              <a:rPr lang="en-US" sz="5400" b="1" dirty="0">
                <a:solidFill>
                  <a:srgbClr val="366088"/>
                </a:solidFill>
              </a:rPr>
              <a:t>. </a:t>
            </a:r>
            <a:r>
              <a:rPr lang="ru-RU" sz="5400" b="1" dirty="0">
                <a:solidFill>
                  <a:srgbClr val="366088"/>
                </a:solidFill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31</a:t>
            </a:fld>
            <a:endParaRPr lang="ru-RU" dirty="0"/>
          </a:p>
        </p:txBody>
      </p:sp>
      <p:pic>
        <p:nvPicPr>
          <p:cNvPr id="7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366088"/>
                </a:solidFill>
              </a:rPr>
              <a:t>D</a:t>
            </a:r>
            <a:r>
              <a:rPr lang="ru-RU" sz="5400" b="1" dirty="0">
                <a:solidFill>
                  <a:srgbClr val="366088"/>
                </a:solidFill>
              </a:rPr>
              <a:t>-триггер</a:t>
            </a:r>
            <a:r>
              <a:rPr lang="en-US" sz="5400" b="1" dirty="0">
                <a:solidFill>
                  <a:srgbClr val="366088"/>
                </a:solidFill>
              </a:rPr>
              <a:t>. Verilog HDL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7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reg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always 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366088"/>
                </a:solidFill>
              </a:rPr>
              <a:t>D</a:t>
            </a:r>
            <a:r>
              <a:rPr lang="ru-RU" sz="5400" b="1" dirty="0">
                <a:solidFill>
                  <a:srgbClr val="366088"/>
                </a:solidFill>
              </a:rPr>
              <a:t>-триггер</a:t>
            </a:r>
            <a:r>
              <a:rPr lang="en-US" sz="5400" b="1" dirty="0">
                <a:solidFill>
                  <a:srgbClr val="366088"/>
                </a:solidFill>
              </a:rPr>
              <a:t>. </a:t>
            </a:r>
            <a:r>
              <a:rPr lang="ru-RU" sz="5400" b="1" dirty="0">
                <a:solidFill>
                  <a:srgbClr val="366088"/>
                </a:solidFill>
              </a:rPr>
              <a:t>Новый синтаксис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reg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always 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cxnSp>
        <p:nvCxnSpPr>
          <p:cNvPr id="29" name="Прямая со стрелкой 28"/>
          <p:cNvCxnSpPr>
            <a:stCxn id="30" idx="1"/>
          </p:cNvCxnSpPr>
          <p:nvPr/>
        </p:nvCxnSpPr>
        <p:spPr>
          <a:xfrm flipH="1">
            <a:off x="6600306" y="3827632"/>
            <a:ext cx="1605613" cy="4606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05919" y="3504466"/>
            <a:ext cx="291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Использование ключевого </a:t>
            </a:r>
          </a:p>
          <a:p>
            <a:r>
              <a:rPr lang="ru-RU" b="1" dirty="0">
                <a:solidFill>
                  <a:srgbClr val="7FB96B"/>
                </a:solidFill>
              </a:rPr>
              <a:t>слова </a:t>
            </a:r>
            <a:r>
              <a:rPr lang="en-US" b="1" dirty="0" err="1">
                <a:solidFill>
                  <a:srgbClr val="366088"/>
                </a:solidFill>
              </a:rPr>
              <a:t>reg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6733309" y="5183716"/>
            <a:ext cx="1909812" cy="5447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643121" y="5405258"/>
            <a:ext cx="305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Использование конструкции</a:t>
            </a:r>
          </a:p>
          <a:p>
            <a:r>
              <a:rPr lang="en-US" b="1" dirty="0">
                <a:solidFill>
                  <a:srgbClr val="366088"/>
                </a:solidFill>
              </a:rPr>
              <a:t>If-else</a:t>
            </a:r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Упражнение со счетчиком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15492" y="2078132"/>
            <a:ext cx="5984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Altera Cyclone IV EP4CE6 FPGA</a:t>
            </a:r>
          </a:p>
          <a:p>
            <a:endParaRPr lang="ru-RU" sz="3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Упражнение со счетчиком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21166" y="1384244"/>
            <a:ext cx="507163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>
              <a:solidFill>
                <a:srgbClr val="366088"/>
              </a:solidFill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top</a:t>
            </a: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ru-RU" dirty="0">
                <a:latin typeface="Menlo"/>
              </a:rPr>
              <a:t>    …</a:t>
            </a:r>
          </a:p>
          <a:p>
            <a:r>
              <a:rPr lang="en-US" dirty="0">
                <a:latin typeface="Menlo"/>
              </a:rPr>
              <a:t>);</a:t>
            </a:r>
            <a:endParaRPr lang="ru-RU" dirty="0">
              <a:latin typeface="Menlo"/>
            </a:endParaRPr>
          </a:p>
          <a:p>
            <a:r>
              <a:rPr lang="ru-RU" dirty="0">
                <a:latin typeface="Menlo"/>
              </a:rPr>
              <a:t>    …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    </a:t>
            </a:r>
            <a:r>
              <a:rPr lang="en-US" b="1" dirty="0">
                <a:solidFill>
                  <a:srgbClr val="366088"/>
                </a:solidFill>
              </a:rPr>
              <a:t>reg [31:0]</a:t>
            </a:r>
            <a:r>
              <a:rPr lang="en-US" dirty="0"/>
              <a:t> </a:t>
            </a:r>
            <a:r>
              <a:rPr lang="en-US" dirty="0" err="1"/>
              <a:t>cnt</a:t>
            </a:r>
            <a:r>
              <a:rPr lang="en-US" dirty="0"/>
              <a:t>;</a:t>
            </a:r>
          </a:p>
          <a:p>
            <a:r>
              <a:rPr lang="en-US" dirty="0"/>
              <a:t>    </a:t>
            </a:r>
            <a:r>
              <a:rPr lang="en-US" b="1" dirty="0">
                <a:solidFill>
                  <a:srgbClr val="366088"/>
                </a:solidFill>
              </a:rPr>
              <a:t>always @ </a:t>
            </a:r>
            <a:r>
              <a:rPr lang="en-US" dirty="0"/>
              <a:t>(</a:t>
            </a:r>
            <a:r>
              <a:rPr lang="en-US" b="1" dirty="0" err="1">
                <a:solidFill>
                  <a:srgbClr val="366088"/>
                </a:solidFill>
              </a:rPr>
              <a:t>posedge</a:t>
            </a:r>
            <a:r>
              <a:rPr lang="en-US" dirty="0"/>
              <a:t> </a:t>
            </a:r>
            <a:r>
              <a:rPr lang="en-US" dirty="0" err="1"/>
              <a:t>clk</a:t>
            </a:r>
            <a:r>
              <a:rPr lang="en-US" dirty="0"/>
              <a:t> or </a:t>
            </a:r>
            <a:r>
              <a:rPr lang="en-US" b="1" dirty="0" err="1">
                <a:solidFill>
                  <a:srgbClr val="366088"/>
                </a:solidFill>
              </a:rPr>
              <a:t>posedge</a:t>
            </a:r>
            <a:r>
              <a:rPr lang="en-US" dirty="0"/>
              <a:t> reset)</a:t>
            </a:r>
          </a:p>
          <a:p>
            <a:r>
              <a:rPr lang="en-US" dirty="0"/>
              <a:t>     </a:t>
            </a:r>
            <a:r>
              <a:rPr lang="en-US" b="1" dirty="0">
                <a:solidFill>
                  <a:srgbClr val="366088"/>
                </a:solidFill>
              </a:rPr>
              <a:t> if </a:t>
            </a:r>
            <a:r>
              <a:rPr lang="en-US" dirty="0"/>
              <a:t>(reset)</a:t>
            </a:r>
          </a:p>
          <a:p>
            <a:r>
              <a:rPr lang="en-US" dirty="0"/>
              <a:t>        </a:t>
            </a:r>
            <a:r>
              <a:rPr lang="en-US" dirty="0" err="1"/>
              <a:t>cnt</a:t>
            </a:r>
            <a:r>
              <a:rPr lang="en-US" dirty="0"/>
              <a:t> &lt;= 32'b0;</a:t>
            </a:r>
          </a:p>
          <a:p>
            <a:r>
              <a:rPr lang="en-US" dirty="0"/>
              <a:t>     </a:t>
            </a:r>
            <a:r>
              <a:rPr lang="en-US" b="1" dirty="0">
                <a:solidFill>
                  <a:srgbClr val="366088"/>
                </a:solidFill>
              </a:rPr>
              <a:t> else</a:t>
            </a:r>
          </a:p>
          <a:p>
            <a:r>
              <a:rPr lang="en-US" dirty="0"/>
              <a:t>        </a:t>
            </a:r>
            <a:r>
              <a:rPr lang="en-US" dirty="0" err="1"/>
              <a:t>cnt</a:t>
            </a:r>
            <a:r>
              <a:rPr lang="en-US" dirty="0"/>
              <a:t> &lt;= </a:t>
            </a:r>
            <a:r>
              <a:rPr lang="en-US" dirty="0" err="1"/>
              <a:t>cnt</a:t>
            </a:r>
            <a:r>
              <a:rPr lang="en-US" dirty="0"/>
              <a:t> + 32'b1;</a:t>
            </a:r>
          </a:p>
          <a:p>
            <a:br>
              <a:rPr lang="en-US" dirty="0"/>
            </a:br>
            <a:r>
              <a:rPr lang="en-US" dirty="0"/>
              <a:t>    </a:t>
            </a:r>
            <a:r>
              <a:rPr lang="en-US" b="1" dirty="0">
                <a:solidFill>
                  <a:srgbClr val="366088"/>
                </a:solidFill>
              </a:rPr>
              <a:t>assign</a:t>
            </a:r>
            <a:r>
              <a:rPr lang="en-US" dirty="0"/>
              <a:t> led = ~ </a:t>
            </a:r>
            <a:r>
              <a:rPr lang="en-US" dirty="0" err="1"/>
              <a:t>cnt</a:t>
            </a:r>
            <a:r>
              <a:rPr lang="en-US" dirty="0"/>
              <a:t> [27:24];</a:t>
            </a:r>
          </a:p>
          <a:p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  <a:p>
            <a:br>
              <a:rPr lang="en-US" dirty="0">
                <a:latin typeface="Menlo"/>
              </a:rPr>
            </a:br>
            <a:endParaRPr lang="en-US" dirty="0">
              <a:latin typeface="Menlo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029661" y="1384244"/>
            <a:ext cx="56316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>
              <a:solidFill>
                <a:srgbClr val="366088"/>
              </a:solidFill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top</a:t>
            </a: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ru-RU" dirty="0">
                <a:latin typeface="Menlo"/>
              </a:rPr>
              <a:t>    …</a:t>
            </a:r>
          </a:p>
          <a:p>
            <a:r>
              <a:rPr lang="en-US" dirty="0">
                <a:latin typeface="Menlo"/>
              </a:rPr>
              <a:t>);</a:t>
            </a:r>
            <a:endParaRPr lang="ru-RU" dirty="0">
              <a:latin typeface="Menlo"/>
            </a:endParaRPr>
          </a:p>
          <a:p>
            <a:r>
              <a:rPr lang="ru-RU" dirty="0">
                <a:latin typeface="Menlo"/>
              </a:rPr>
              <a:t>    …</a:t>
            </a:r>
            <a:br>
              <a:rPr lang="en-US" dirty="0">
                <a:latin typeface="Menlo"/>
              </a:rPr>
            </a:br>
            <a:r>
              <a:rPr lang="ru-RU" dirty="0"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</a:rPr>
              <a:t>wire</a:t>
            </a:r>
            <a:r>
              <a:rPr lang="en-US" dirty="0"/>
              <a:t> key = </a:t>
            </a:r>
            <a:r>
              <a:rPr lang="en-US" dirty="0" err="1"/>
              <a:t>key_sw</a:t>
            </a:r>
            <a:r>
              <a:rPr lang="en-US" dirty="0"/>
              <a:t> [0];</a:t>
            </a:r>
            <a:br>
              <a:rPr lang="en-US" dirty="0"/>
            </a:br>
            <a:endParaRPr lang="ru-RU" dirty="0"/>
          </a:p>
          <a:p>
            <a:r>
              <a:rPr lang="ru-RU" dirty="0"/>
              <a:t>     </a:t>
            </a:r>
            <a:r>
              <a:rPr lang="en-US" b="1" dirty="0">
                <a:solidFill>
                  <a:srgbClr val="366088"/>
                </a:solidFill>
              </a:rPr>
              <a:t>reg </a:t>
            </a:r>
            <a:r>
              <a:rPr lang="en-US" dirty="0" err="1"/>
              <a:t>key_r</a:t>
            </a:r>
            <a:r>
              <a:rPr lang="en-US" dirty="0"/>
              <a:t>;</a:t>
            </a:r>
          </a:p>
          <a:p>
            <a:r>
              <a:rPr lang="en-US" dirty="0"/>
              <a:t>    </a:t>
            </a:r>
            <a:r>
              <a:rPr lang="ru-RU" dirty="0"/>
              <a:t> </a:t>
            </a:r>
            <a:r>
              <a:rPr lang="en-US" b="1" dirty="0">
                <a:solidFill>
                  <a:srgbClr val="366088"/>
                </a:solidFill>
              </a:rPr>
              <a:t>always @</a:t>
            </a:r>
            <a:r>
              <a:rPr lang="en-US" dirty="0"/>
              <a:t> (</a:t>
            </a:r>
            <a:r>
              <a:rPr lang="en-US" b="1" dirty="0" err="1">
                <a:solidFill>
                  <a:srgbClr val="366088"/>
                </a:solidFill>
              </a:rPr>
              <a:t>posedge</a:t>
            </a:r>
            <a:r>
              <a:rPr lang="en-US" dirty="0"/>
              <a:t> </a:t>
            </a:r>
            <a:r>
              <a:rPr lang="en-US" dirty="0" err="1"/>
              <a:t>clk</a:t>
            </a:r>
            <a:r>
              <a:rPr lang="en-US" dirty="0"/>
              <a:t> or </a:t>
            </a:r>
            <a:r>
              <a:rPr lang="en-US" b="1" dirty="0" err="1">
                <a:solidFill>
                  <a:srgbClr val="366088"/>
                </a:solidFill>
              </a:rPr>
              <a:t>posedge</a:t>
            </a:r>
            <a:r>
              <a:rPr lang="en-US" dirty="0"/>
              <a:t> reset)</a:t>
            </a:r>
          </a:p>
          <a:p>
            <a:r>
              <a:rPr lang="en-US" dirty="0"/>
              <a:t>      </a:t>
            </a:r>
            <a:r>
              <a:rPr lang="en-US" b="1" dirty="0">
                <a:solidFill>
                  <a:srgbClr val="366088"/>
                </a:solidFill>
              </a:rPr>
              <a:t>if</a:t>
            </a:r>
            <a:r>
              <a:rPr lang="en-US" dirty="0"/>
              <a:t> (reset)</a:t>
            </a:r>
          </a:p>
          <a:p>
            <a:r>
              <a:rPr lang="en-US" dirty="0"/>
              <a:t>        </a:t>
            </a:r>
            <a:r>
              <a:rPr lang="en-US" dirty="0" err="1"/>
              <a:t>key_r</a:t>
            </a:r>
            <a:r>
              <a:rPr lang="en-US" dirty="0"/>
              <a:t> &lt;= 1'b0;</a:t>
            </a:r>
          </a:p>
          <a:p>
            <a:r>
              <a:rPr lang="en-US" dirty="0"/>
              <a:t>      </a:t>
            </a:r>
            <a:r>
              <a:rPr lang="en-US" b="1" dirty="0">
                <a:solidFill>
                  <a:srgbClr val="366088"/>
                </a:solidFill>
              </a:rPr>
              <a:t>else</a:t>
            </a:r>
          </a:p>
          <a:p>
            <a:r>
              <a:rPr lang="en-US" dirty="0"/>
              <a:t>        </a:t>
            </a:r>
            <a:r>
              <a:rPr lang="en-US" dirty="0" err="1"/>
              <a:t>key_r</a:t>
            </a:r>
            <a:r>
              <a:rPr lang="en-US" dirty="0"/>
              <a:t> &lt;= key;</a:t>
            </a:r>
          </a:p>
          <a:p>
            <a:r>
              <a:rPr lang="en-US" dirty="0"/>
              <a:t>        </a:t>
            </a:r>
          </a:p>
          <a:p>
            <a:r>
              <a:rPr lang="en-US" dirty="0"/>
              <a:t>    </a:t>
            </a:r>
            <a:r>
              <a:rPr lang="ru-RU" dirty="0"/>
              <a:t>  </a:t>
            </a:r>
            <a:r>
              <a:rPr lang="en-US" b="1" dirty="0">
                <a:solidFill>
                  <a:srgbClr val="366088"/>
                </a:solidFill>
              </a:rPr>
              <a:t>wire </a:t>
            </a:r>
            <a:r>
              <a:rPr lang="en-US" dirty="0" err="1"/>
              <a:t>key_pressed</a:t>
            </a:r>
            <a:r>
              <a:rPr lang="en-US" dirty="0"/>
              <a:t> = ~ key &amp; </a:t>
            </a:r>
            <a:r>
              <a:rPr lang="en-US" dirty="0" err="1"/>
              <a:t>key_r</a:t>
            </a:r>
            <a:r>
              <a:rPr lang="en-US" dirty="0"/>
              <a:t>;</a:t>
            </a:r>
            <a:endParaRPr lang="ru-RU" dirty="0"/>
          </a:p>
          <a:p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  <a:p>
            <a:br>
              <a:rPr lang="en-US" dirty="0">
                <a:latin typeface="Menlo"/>
              </a:rPr>
            </a:br>
            <a:endParaRPr lang="en-US" dirty="0"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Упражнение со счетчиком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lnSpcReduction="1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Свободно запустите счетчик. Как </a:t>
            </a:r>
            <a:r>
              <a:rPr lang="ru-RU" sz="4100" dirty="0">
                <a:solidFill>
                  <a:srgbClr val="366088"/>
                </a:solidFill>
              </a:rPr>
              <a:t>изменить скорость мигания</a:t>
            </a:r>
            <a:r>
              <a:rPr lang="ru-RU" sz="4100" dirty="0"/>
              <a:t> светодиодов?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Измените дизайн. </a:t>
            </a:r>
            <a:r>
              <a:rPr lang="ru-RU" sz="4100" dirty="0"/>
              <a:t>Например, добавьте управление направлением счета кнопками.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717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Упражнение со счетчиком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lab3">
            <a:hlinkClick r:id="" action="ppaction://media"/>
            <a:extLst>
              <a:ext uri="{FF2B5EF4-FFF2-40B4-BE49-F238E27FC236}">
                <a16:creationId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Упражнение со сдвиговым регистром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15492" y="2078132"/>
            <a:ext cx="5984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Altera Cyclone IV EP4CE6 FPGA</a:t>
            </a:r>
          </a:p>
          <a:p>
            <a:endParaRPr lang="ru-RU" sz="3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Упражнение со сдвиговым регистром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21166" y="1384244"/>
            <a:ext cx="507163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>
              <a:solidFill>
                <a:srgbClr val="366088"/>
              </a:solidFill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top</a:t>
            </a: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ru-RU" dirty="0">
                <a:latin typeface="Menlo"/>
              </a:rPr>
              <a:t>    …</a:t>
            </a:r>
          </a:p>
          <a:p>
            <a:r>
              <a:rPr lang="en-US" dirty="0">
                <a:latin typeface="Menlo"/>
              </a:rPr>
              <a:t>);</a:t>
            </a:r>
            <a:endParaRPr lang="ru-RU" dirty="0">
              <a:latin typeface="Menlo"/>
            </a:endParaRPr>
          </a:p>
          <a:p>
            <a:r>
              <a:rPr lang="ru-RU" dirty="0">
                <a:latin typeface="Menlo"/>
              </a:rPr>
              <a:t>    …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    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reg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 [31:0] </a:t>
            </a:r>
            <a:r>
              <a:rPr lang="en-US" dirty="0" err="1">
                <a:latin typeface="Menlo"/>
              </a:rPr>
              <a:t>cnt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    always @</a:t>
            </a:r>
            <a:r>
              <a:rPr lang="en-US" dirty="0">
                <a:latin typeface="Menlo"/>
              </a:rPr>
              <a:t> 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err="1">
                <a:latin typeface="Menlo"/>
              </a:rPr>
              <a:t>clk</a:t>
            </a:r>
            <a:r>
              <a:rPr lang="en-US" dirty="0">
                <a:latin typeface="Menlo"/>
              </a:rPr>
              <a:t> or 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reset)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 (reset)</a:t>
            </a:r>
          </a:p>
          <a:p>
            <a:r>
              <a:rPr lang="en-US" dirty="0">
                <a:latin typeface="Menlo"/>
              </a:rPr>
              <a:t>        </a:t>
            </a:r>
            <a:r>
              <a:rPr lang="en-US" dirty="0" err="1">
                <a:latin typeface="Menlo"/>
              </a:rPr>
              <a:t>cnt</a:t>
            </a:r>
            <a:r>
              <a:rPr lang="en-US" dirty="0">
                <a:latin typeface="Menlo"/>
              </a:rPr>
              <a:t> &lt;= 32'b0;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</a:p>
          <a:p>
            <a:r>
              <a:rPr lang="en-US" dirty="0">
                <a:latin typeface="Menlo"/>
              </a:rPr>
              <a:t>        </a:t>
            </a:r>
            <a:r>
              <a:rPr lang="en-US" dirty="0" err="1">
                <a:latin typeface="Menlo"/>
              </a:rPr>
              <a:t>cnt</a:t>
            </a:r>
            <a:r>
              <a:rPr lang="en-US" dirty="0">
                <a:latin typeface="Menlo"/>
              </a:rPr>
              <a:t> &lt;= </a:t>
            </a:r>
            <a:r>
              <a:rPr lang="en-US" dirty="0" err="1">
                <a:latin typeface="Menlo"/>
              </a:rPr>
              <a:t>cnt</a:t>
            </a:r>
            <a:r>
              <a:rPr lang="en-US" dirty="0">
                <a:latin typeface="Menlo"/>
              </a:rPr>
              <a:t> + 32'b1;</a:t>
            </a:r>
          </a:p>
          <a:p>
            <a:r>
              <a:rPr lang="en-US" dirty="0">
                <a:latin typeface="Menlo"/>
              </a:rPr>
              <a:t>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wire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enable = (</a:t>
            </a:r>
            <a:r>
              <a:rPr lang="en-US" dirty="0" err="1">
                <a:latin typeface="Menlo"/>
              </a:rPr>
              <a:t>cnt</a:t>
            </a:r>
            <a:r>
              <a:rPr lang="en-US" dirty="0">
                <a:latin typeface="Menlo"/>
              </a:rPr>
              <a:t> [22:0] == 23'b0);</a:t>
            </a:r>
            <a:endParaRPr lang="ru-RU" dirty="0">
              <a:latin typeface="Menlo"/>
            </a:endParaRPr>
          </a:p>
          <a:p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  <a:p>
            <a:br>
              <a:rPr lang="en-US" dirty="0">
                <a:latin typeface="Menlo"/>
              </a:rPr>
            </a:br>
            <a:endParaRPr lang="en-US" dirty="0">
              <a:latin typeface="Menlo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029661" y="1384244"/>
            <a:ext cx="563162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>
              <a:solidFill>
                <a:srgbClr val="366088"/>
              </a:solidFill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top</a:t>
            </a: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ru-RU" dirty="0">
                <a:latin typeface="Menlo"/>
              </a:rPr>
              <a:t>    …</a:t>
            </a:r>
          </a:p>
          <a:p>
            <a:r>
              <a:rPr lang="en-US" dirty="0">
                <a:latin typeface="Menlo"/>
              </a:rPr>
              <a:t>);</a:t>
            </a:r>
            <a:endParaRPr lang="ru-RU" dirty="0">
              <a:latin typeface="Menlo"/>
            </a:endParaRPr>
          </a:p>
          <a:p>
            <a:r>
              <a:rPr lang="ru-RU" dirty="0">
                <a:latin typeface="Menlo"/>
              </a:rPr>
              <a:t>    …</a:t>
            </a:r>
            <a:br>
              <a:rPr lang="en-US" dirty="0">
                <a:latin typeface="Menlo"/>
              </a:rPr>
            </a:br>
            <a:r>
              <a:rPr lang="en-US" dirty="0"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wire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err="1">
                <a:latin typeface="Menlo"/>
              </a:rPr>
              <a:t>button_on</a:t>
            </a:r>
            <a:r>
              <a:rPr lang="en-US" dirty="0">
                <a:latin typeface="Menlo"/>
              </a:rPr>
              <a:t> = ~ </a:t>
            </a:r>
            <a:r>
              <a:rPr lang="en-US" dirty="0" err="1">
                <a:latin typeface="Menlo"/>
              </a:rPr>
              <a:t>key_sw</a:t>
            </a:r>
            <a:r>
              <a:rPr lang="en-US" dirty="0">
                <a:latin typeface="Menlo"/>
              </a:rPr>
              <a:t> [0];</a:t>
            </a:r>
          </a:p>
          <a:p>
            <a:r>
              <a:rPr lang="en-US" dirty="0">
                <a:latin typeface="Menlo"/>
              </a:rPr>
              <a:t> 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reg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 [3:0] </a:t>
            </a:r>
            <a:r>
              <a:rPr lang="en-US" dirty="0" err="1">
                <a:latin typeface="Menlo"/>
              </a:rPr>
              <a:t>shift_reg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dirty="0"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always @</a:t>
            </a:r>
            <a:r>
              <a:rPr lang="en-US" dirty="0">
                <a:latin typeface="Menlo"/>
              </a:rPr>
              <a:t> 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err="1">
                <a:latin typeface="Menlo"/>
              </a:rPr>
              <a:t>clk</a:t>
            </a:r>
            <a:r>
              <a:rPr lang="en-US" dirty="0">
                <a:latin typeface="Menlo"/>
              </a:rPr>
              <a:t> or 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reset)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      if </a:t>
            </a:r>
            <a:r>
              <a:rPr lang="en-US" dirty="0">
                <a:latin typeface="Menlo"/>
              </a:rPr>
              <a:t>(reset)</a:t>
            </a:r>
          </a:p>
          <a:p>
            <a:r>
              <a:rPr lang="en-US" dirty="0">
                <a:latin typeface="Menlo"/>
              </a:rPr>
              <a:t>        </a:t>
            </a:r>
            <a:r>
              <a:rPr lang="en-US" dirty="0" err="1">
                <a:latin typeface="Menlo"/>
              </a:rPr>
              <a:t>shift_reg</a:t>
            </a:r>
            <a:r>
              <a:rPr lang="en-US" dirty="0">
                <a:latin typeface="Menlo"/>
              </a:rPr>
              <a:t> &lt;= 4'b0;</a:t>
            </a:r>
          </a:p>
          <a:p>
            <a:r>
              <a:rPr lang="en-US" dirty="0">
                <a:latin typeface="Menlo"/>
              </a:rPr>
              <a:t> </a:t>
            </a:r>
            <a:r>
              <a:rPr lang="ru-RU" dirty="0"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 if </a:t>
            </a:r>
            <a:r>
              <a:rPr lang="en-US" dirty="0">
                <a:latin typeface="Menlo"/>
              </a:rPr>
              <a:t>(enable)</a:t>
            </a:r>
          </a:p>
          <a:p>
            <a:r>
              <a:rPr lang="en-US" dirty="0">
                <a:latin typeface="Menlo"/>
              </a:rPr>
              <a:t>        </a:t>
            </a:r>
            <a:r>
              <a:rPr lang="en-US" dirty="0" err="1">
                <a:latin typeface="Menlo"/>
              </a:rPr>
              <a:t>shift_reg</a:t>
            </a:r>
            <a:r>
              <a:rPr lang="en-US" dirty="0">
                <a:latin typeface="Menlo"/>
              </a:rPr>
              <a:t> &lt;= { </a:t>
            </a:r>
            <a:r>
              <a:rPr lang="en-US" dirty="0" err="1">
                <a:latin typeface="Menlo"/>
              </a:rPr>
              <a:t>button_on</a:t>
            </a:r>
            <a:r>
              <a:rPr lang="en-US" dirty="0">
                <a:latin typeface="Menlo"/>
              </a:rPr>
              <a:t>, </a:t>
            </a:r>
            <a:r>
              <a:rPr lang="en-US" dirty="0" err="1">
                <a:latin typeface="Menlo"/>
              </a:rPr>
              <a:t>shift_reg</a:t>
            </a:r>
            <a:r>
              <a:rPr lang="en-US" dirty="0">
                <a:latin typeface="Menlo"/>
              </a:rPr>
              <a:t> [3:1] };</a:t>
            </a:r>
          </a:p>
          <a:p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led = ~ </a:t>
            </a:r>
            <a:r>
              <a:rPr lang="en-US" dirty="0" err="1">
                <a:latin typeface="Menlo"/>
              </a:rPr>
              <a:t>shift_reg</a:t>
            </a:r>
            <a:r>
              <a:rPr lang="en-US" dirty="0">
                <a:latin typeface="Menlo"/>
              </a:rPr>
              <a:t>;</a:t>
            </a:r>
            <a:endParaRPr lang="ru-RU" dirty="0">
              <a:latin typeface="Menlo"/>
            </a:endParaRPr>
          </a:p>
          <a:p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  <a:p>
            <a:br>
              <a:rPr lang="en-US" dirty="0">
                <a:latin typeface="Menlo"/>
              </a:rPr>
            </a:br>
            <a:endParaRPr lang="en-US" dirty="0"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8548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Генерация прошивки для ПЛИС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69D68D-2AF9-49EA-96F8-0F7702621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6940"/>
            <a:ext cx="9258300" cy="2286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BF46EC-9151-4F19-9A2A-D575A35CC8FF}"/>
              </a:ext>
            </a:extLst>
          </p:cNvPr>
          <p:cNvSpPr/>
          <p:nvPr/>
        </p:nvSpPr>
        <p:spPr>
          <a:xfrm>
            <a:off x="747320" y="1500902"/>
            <a:ext cx="10981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	</a:t>
            </a:r>
            <a:r>
              <a:rPr lang="ru-RU" sz="2800" dirty="0"/>
              <a:t>Запустите компиляцию проекта через кнопку </a:t>
            </a:r>
            <a:r>
              <a:rPr lang="en-US" sz="2800" dirty="0"/>
              <a:t>“</a:t>
            </a:r>
            <a:r>
              <a:rPr lang="en-US" sz="2800" dirty="0">
                <a:solidFill>
                  <a:srgbClr val="366088"/>
                </a:solidFill>
              </a:rPr>
              <a:t>Start Compilation</a:t>
            </a:r>
            <a:r>
              <a:rPr lang="en-US" sz="2800" dirty="0"/>
              <a:t>”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E55EA01-7149-42F7-A771-A623BB790F53}"/>
              </a:ext>
            </a:extLst>
          </p:cNvPr>
          <p:cNvSpPr/>
          <p:nvPr/>
        </p:nvSpPr>
        <p:spPr>
          <a:xfrm>
            <a:off x="6240780" y="2484120"/>
            <a:ext cx="457200" cy="3423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82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Упражнение со сдвиговым регистром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92500" lnSpcReduction="1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en-US" sz="4100" dirty="0"/>
              <a:t>“</a:t>
            </a:r>
            <a:r>
              <a:rPr lang="ru-RU" sz="4100" dirty="0"/>
              <a:t>Заставьте</a:t>
            </a:r>
            <a:r>
              <a:rPr lang="en-US" sz="4100" dirty="0"/>
              <a:t>” </a:t>
            </a:r>
            <a:r>
              <a:rPr lang="ru-RU" sz="4100" dirty="0"/>
              <a:t>светодиоды </a:t>
            </a:r>
            <a:r>
              <a:rPr lang="ru-RU" sz="4100" dirty="0">
                <a:solidFill>
                  <a:srgbClr val="366088"/>
                </a:solidFill>
              </a:rPr>
              <a:t>изменить направление</a:t>
            </a:r>
            <a:r>
              <a:rPr lang="ru-RU" sz="4100" dirty="0"/>
              <a:t> мерцания.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Зациклите</a:t>
            </a:r>
            <a:r>
              <a:rPr lang="ru-RU" sz="4100" dirty="0"/>
              <a:t> мерцание светодиодов.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Измените состояние </a:t>
            </a:r>
            <a:r>
              <a:rPr lang="ru-RU" sz="4100" dirty="0" err="1">
                <a:solidFill>
                  <a:srgbClr val="366088"/>
                </a:solidFill>
              </a:rPr>
              <a:t>семисегментного</a:t>
            </a:r>
            <a:r>
              <a:rPr lang="en-US" sz="4100" dirty="0">
                <a:solidFill>
                  <a:srgbClr val="366088"/>
                </a:solidFill>
              </a:rPr>
              <a:t> </a:t>
            </a:r>
            <a:r>
              <a:rPr lang="ru-RU" sz="4100" dirty="0">
                <a:solidFill>
                  <a:srgbClr val="366088"/>
                </a:solidFill>
              </a:rPr>
              <a:t>индикатора</a:t>
            </a:r>
            <a:r>
              <a:rPr lang="ru-RU" sz="4100" dirty="0"/>
              <a:t>, </a:t>
            </a:r>
            <a:r>
              <a:rPr lang="en-US" sz="4100" dirty="0"/>
              <a:t>“</a:t>
            </a:r>
            <a:r>
              <a:rPr lang="ru-RU" sz="4100" dirty="0"/>
              <a:t>заставив</a:t>
            </a:r>
            <a:r>
              <a:rPr lang="en-US" sz="4100" dirty="0"/>
              <a:t>” </a:t>
            </a:r>
            <a:r>
              <a:rPr lang="ru-RU" sz="4100" dirty="0"/>
              <a:t>его поочередно зажигать </a:t>
            </a:r>
            <a:r>
              <a:rPr lang="ru-RU" sz="4100" dirty="0">
                <a:solidFill>
                  <a:srgbClr val="366088"/>
                </a:solidFill>
              </a:rPr>
              <a:t>светодиоды по кругу.</a:t>
            </a:r>
            <a:endParaRPr lang="en-US" sz="4100" dirty="0">
              <a:solidFill>
                <a:srgbClr val="366088"/>
              </a:solidFill>
            </a:endParaRPr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Упражнение со сдвиговым регистром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300" b="1" dirty="0">
                <a:solidFill>
                  <a:srgbClr val="366088"/>
                </a:solidFill>
              </a:rPr>
              <a:t>Упражнение</a:t>
            </a:r>
            <a:r>
              <a:rPr lang="en-US" sz="4300" b="1" dirty="0">
                <a:solidFill>
                  <a:srgbClr val="366088"/>
                </a:solidFill>
              </a:rPr>
              <a:t>: </a:t>
            </a:r>
            <a:r>
              <a:rPr lang="ru-RU" sz="4300" b="1" dirty="0">
                <a:solidFill>
                  <a:srgbClr val="366088"/>
                </a:solidFill>
              </a:rPr>
              <a:t>вывод слова на </a:t>
            </a:r>
            <a:r>
              <a:rPr lang="ru-RU" sz="4300" b="1" dirty="0" err="1">
                <a:solidFill>
                  <a:srgbClr val="366088"/>
                </a:solidFill>
              </a:rPr>
              <a:t>семисегментый</a:t>
            </a:r>
            <a:r>
              <a:rPr lang="ru-RU" sz="4300" b="1" dirty="0">
                <a:solidFill>
                  <a:srgbClr val="366088"/>
                </a:solidFill>
              </a:rPr>
              <a:t>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15492" y="2078132"/>
            <a:ext cx="5984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Altera Cyclone IV EP4CE6 FPGA</a:t>
            </a:r>
          </a:p>
          <a:p>
            <a:endParaRPr lang="ru-RU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Семисегметный индикатор</a:t>
            </a: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300" b="1" dirty="0">
                <a:solidFill>
                  <a:srgbClr val="366088"/>
                </a:solidFill>
              </a:rPr>
              <a:t>Упражнение</a:t>
            </a:r>
            <a:r>
              <a:rPr lang="en-US" sz="4300" b="1" dirty="0">
                <a:solidFill>
                  <a:srgbClr val="366088"/>
                </a:solidFill>
              </a:rPr>
              <a:t>: </a:t>
            </a:r>
            <a:r>
              <a:rPr lang="ru-RU" sz="4300" b="1" dirty="0">
                <a:solidFill>
                  <a:srgbClr val="366088"/>
                </a:solidFill>
              </a:rPr>
              <a:t>вывод слова на </a:t>
            </a:r>
            <a:r>
              <a:rPr lang="ru-RU" sz="4300" b="1" dirty="0" err="1">
                <a:solidFill>
                  <a:srgbClr val="366088"/>
                </a:solidFill>
              </a:rPr>
              <a:t>семисегментый</a:t>
            </a:r>
            <a:r>
              <a:rPr lang="ru-RU" sz="4300" b="1" dirty="0">
                <a:solidFill>
                  <a:srgbClr val="366088"/>
                </a:solidFill>
              </a:rPr>
              <a:t>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821166" y="1384244"/>
            <a:ext cx="507163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>
              <a:solidFill>
                <a:srgbClr val="366088"/>
              </a:solidFill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top</a:t>
            </a: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ru-RU" dirty="0">
                <a:latin typeface="Menlo"/>
              </a:rPr>
              <a:t>    …</a:t>
            </a:r>
          </a:p>
          <a:p>
            <a:r>
              <a:rPr lang="en-US" dirty="0">
                <a:latin typeface="Menlo"/>
              </a:rPr>
              <a:t>);</a:t>
            </a:r>
            <a:endParaRPr lang="ru-RU" dirty="0">
              <a:latin typeface="Menlo"/>
            </a:endParaRPr>
          </a:p>
          <a:p>
            <a:r>
              <a:rPr lang="ru-RU" dirty="0">
                <a:latin typeface="Menlo"/>
              </a:rPr>
              <a:t>    …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    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reg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 [7:0]</a:t>
            </a:r>
            <a:r>
              <a:rPr lang="en-US" dirty="0">
                <a:latin typeface="Menlo"/>
              </a:rPr>
              <a:t> letter;</a:t>
            </a:r>
          </a:p>
          <a:p>
            <a:r>
              <a:rPr lang="en-US" dirty="0">
                <a:latin typeface="Menlo"/>
              </a:rPr>
              <a:t>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always @*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case</a:t>
            </a:r>
            <a:r>
              <a:rPr lang="en-US" dirty="0">
                <a:latin typeface="Menlo"/>
              </a:rPr>
              <a:t> (</a:t>
            </a:r>
            <a:r>
              <a:rPr lang="en-US" dirty="0" err="1">
                <a:latin typeface="Menlo"/>
              </a:rPr>
              <a:t>shift_reg</a:t>
            </a:r>
            <a:r>
              <a:rPr lang="en-US" dirty="0">
                <a:latin typeface="Menlo"/>
              </a:rPr>
              <a:t>)</a:t>
            </a:r>
          </a:p>
          <a:p>
            <a:r>
              <a:rPr lang="en-US" dirty="0">
                <a:latin typeface="Menlo"/>
              </a:rPr>
              <a:t>      4'b1000: letter = C;</a:t>
            </a:r>
            <a:endParaRPr lang="ru-RU" dirty="0">
              <a:latin typeface="Menlo"/>
            </a:endParaRPr>
          </a:p>
          <a:p>
            <a:r>
              <a:rPr lang="ru-RU" dirty="0">
                <a:latin typeface="Menlo"/>
              </a:rPr>
              <a:t>         …</a:t>
            </a:r>
            <a:endParaRPr lang="en-US" dirty="0">
              <a:latin typeface="Menlo"/>
            </a:endParaRPr>
          </a:p>
          <a:p>
            <a:r>
              <a:rPr lang="ru-RU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default</a:t>
            </a:r>
            <a:r>
              <a:rPr lang="en-US" dirty="0">
                <a:latin typeface="Menlo"/>
              </a:rPr>
              <a:t>: letter = E;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endcase</a:t>
            </a:r>
            <a:endParaRPr lang="en-US" b="1" dirty="0">
              <a:solidFill>
                <a:srgbClr val="366088"/>
              </a:solidFill>
              <a:latin typeface="Menlo"/>
            </a:endParaRPr>
          </a:p>
          <a:p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err="1">
                <a:latin typeface="Menlo"/>
              </a:rPr>
              <a:t>abcdefgh</a:t>
            </a:r>
            <a:r>
              <a:rPr lang="en-US" dirty="0">
                <a:latin typeface="Menlo"/>
              </a:rPr>
              <a:t> = letter;</a:t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  <a:p>
            <a:br>
              <a:rPr lang="en-US" dirty="0">
                <a:latin typeface="Menlo"/>
              </a:rPr>
            </a:br>
            <a:endParaRPr lang="en-US" dirty="0">
              <a:latin typeface="Menlo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029661" y="1384244"/>
            <a:ext cx="563162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>
              <a:solidFill>
                <a:srgbClr val="366088"/>
              </a:solidFill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top</a:t>
            </a: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ru-RU" dirty="0">
                <a:latin typeface="Menlo"/>
              </a:rPr>
              <a:t>    …</a:t>
            </a:r>
          </a:p>
          <a:p>
            <a:r>
              <a:rPr lang="en-US" dirty="0">
                <a:latin typeface="Menlo"/>
              </a:rPr>
              <a:t>);</a:t>
            </a:r>
            <a:endParaRPr lang="ru-RU" dirty="0">
              <a:latin typeface="Menlo"/>
            </a:endParaRPr>
          </a:p>
          <a:p>
            <a:r>
              <a:rPr lang="ru-RU" dirty="0">
                <a:latin typeface="Menlo"/>
              </a:rPr>
              <a:t>    …</a:t>
            </a:r>
            <a:br>
              <a:rPr lang="en-US" dirty="0">
                <a:latin typeface="Menlo"/>
              </a:rPr>
            </a:br>
            <a:r>
              <a:rPr lang="en-US" dirty="0">
                <a:latin typeface="Menlo"/>
              </a:rPr>
              <a:t> </a:t>
            </a:r>
            <a:r>
              <a:rPr lang="ru-RU" dirty="0">
                <a:latin typeface="Menlo"/>
              </a:rPr>
              <a:t>   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reg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 [31:0] </a:t>
            </a:r>
            <a:r>
              <a:rPr lang="en-US" dirty="0" err="1">
                <a:latin typeface="Menlo"/>
              </a:rPr>
              <a:t>cnt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dirty="0">
                <a:latin typeface="Menlo"/>
              </a:rPr>
              <a:t>    </a:t>
            </a:r>
          </a:p>
          <a:p>
            <a:r>
              <a:rPr lang="en-US" dirty="0">
                <a:latin typeface="Menlo"/>
              </a:rPr>
              <a:t>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always @ 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err="1">
                <a:latin typeface="Menlo"/>
              </a:rPr>
              <a:t>clk</a:t>
            </a:r>
            <a:r>
              <a:rPr lang="en-US" dirty="0">
                <a:latin typeface="Menlo"/>
              </a:rPr>
              <a:t> or 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reset)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 </a:t>
            </a:r>
            <a:r>
              <a:rPr lang="en-US" dirty="0">
                <a:latin typeface="Menlo"/>
              </a:rPr>
              <a:t>(reset)</a:t>
            </a:r>
          </a:p>
          <a:p>
            <a:r>
              <a:rPr lang="en-US" dirty="0">
                <a:latin typeface="Menlo"/>
              </a:rPr>
              <a:t>        </a:t>
            </a:r>
            <a:r>
              <a:rPr lang="en-US" dirty="0" err="1">
                <a:latin typeface="Menlo"/>
              </a:rPr>
              <a:t>cnt</a:t>
            </a:r>
            <a:r>
              <a:rPr lang="en-US" dirty="0">
                <a:latin typeface="Menlo"/>
              </a:rPr>
              <a:t> &lt;= 32'b0;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</a:p>
          <a:p>
            <a:r>
              <a:rPr lang="en-US" dirty="0">
                <a:latin typeface="Menlo"/>
              </a:rPr>
              <a:t>        </a:t>
            </a:r>
            <a:r>
              <a:rPr lang="en-US" dirty="0" err="1">
                <a:latin typeface="Menlo"/>
              </a:rPr>
              <a:t>cnt</a:t>
            </a:r>
            <a:r>
              <a:rPr lang="en-US" dirty="0">
                <a:latin typeface="Menlo"/>
              </a:rPr>
              <a:t> &lt;= </a:t>
            </a:r>
            <a:r>
              <a:rPr lang="en-US" dirty="0" err="1">
                <a:latin typeface="Menlo"/>
              </a:rPr>
              <a:t>cnt</a:t>
            </a:r>
            <a:r>
              <a:rPr lang="en-US" dirty="0">
                <a:latin typeface="Menlo"/>
              </a:rPr>
              <a:t> + 32'b1;</a:t>
            </a:r>
          </a:p>
          <a:p>
            <a:r>
              <a:rPr lang="en-US" dirty="0">
                <a:latin typeface="Menlo"/>
              </a:rPr>
              <a:t>        </a:t>
            </a:r>
          </a:p>
          <a:p>
            <a:r>
              <a:rPr lang="en-US" dirty="0">
                <a:latin typeface="Menlo"/>
              </a:rPr>
              <a:t>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wire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enable = (</a:t>
            </a:r>
            <a:r>
              <a:rPr lang="en-US" dirty="0" err="1">
                <a:latin typeface="Menlo"/>
              </a:rPr>
              <a:t>cnt</a:t>
            </a:r>
            <a:r>
              <a:rPr lang="en-US" dirty="0">
                <a:latin typeface="Menlo"/>
              </a:rPr>
              <a:t> [22:0] == 23'b0);</a:t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  <a:p>
            <a:br>
              <a:rPr lang="en-US" dirty="0">
                <a:latin typeface="Menlo"/>
              </a:rPr>
            </a:br>
            <a:endParaRPr lang="en-US" dirty="0"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Упражнение со сдвиговым регистром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55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5800" dirty="0"/>
              <a:t>Увеличьте </a:t>
            </a:r>
            <a:r>
              <a:rPr lang="ru-RU" sz="5800" dirty="0">
                <a:solidFill>
                  <a:srgbClr val="366088"/>
                </a:solidFill>
              </a:rPr>
              <a:t>частоту сигала </a:t>
            </a:r>
            <a:r>
              <a:rPr lang="en-US" sz="5800" dirty="0">
                <a:solidFill>
                  <a:srgbClr val="366088"/>
                </a:solidFill>
              </a:rPr>
              <a:t>enable</a:t>
            </a:r>
            <a:r>
              <a:rPr lang="en-US" sz="5800" dirty="0"/>
              <a:t>, </a:t>
            </a:r>
            <a:r>
              <a:rPr lang="ru-RU" sz="5800" dirty="0"/>
              <a:t>чтобы </a:t>
            </a:r>
            <a:r>
              <a:rPr lang="ru-RU" sz="5800" dirty="0">
                <a:solidFill>
                  <a:srgbClr val="366088"/>
                </a:solidFill>
              </a:rPr>
              <a:t>текст</a:t>
            </a:r>
            <a:r>
              <a:rPr lang="ru-RU" sz="5800" dirty="0"/>
              <a:t> на </a:t>
            </a:r>
            <a:r>
              <a:rPr lang="ru-RU" sz="5800" dirty="0" err="1"/>
              <a:t>семисегментном</a:t>
            </a:r>
            <a:r>
              <a:rPr lang="ru-RU" sz="5800" dirty="0"/>
              <a:t> индикаторе был </a:t>
            </a:r>
            <a:r>
              <a:rPr lang="ru-RU" sz="5800" dirty="0">
                <a:solidFill>
                  <a:srgbClr val="366088"/>
                </a:solidFill>
              </a:rPr>
              <a:t>легко читаем и не мерцал</a:t>
            </a:r>
            <a:r>
              <a:rPr lang="ru-RU" sz="5800" dirty="0"/>
              <a:t>.</a:t>
            </a:r>
            <a:endParaRPr lang="en-US" sz="5800" dirty="0"/>
          </a:p>
          <a:p>
            <a:pPr marL="742950" indent="-742950">
              <a:buFont typeface="+mj-lt"/>
              <a:buAutoNum type="arabicPeriod"/>
            </a:pPr>
            <a:r>
              <a:rPr lang="ru-RU" sz="5800" dirty="0">
                <a:solidFill>
                  <a:srgbClr val="366088"/>
                </a:solidFill>
              </a:rPr>
              <a:t>Выведите</a:t>
            </a:r>
            <a:r>
              <a:rPr lang="ru-RU" sz="5800" dirty="0"/>
              <a:t> на </a:t>
            </a:r>
            <a:r>
              <a:rPr lang="ru-RU" sz="5800" dirty="0" err="1"/>
              <a:t>семисегментном</a:t>
            </a:r>
            <a:r>
              <a:rPr lang="ru-RU" sz="5800" dirty="0"/>
              <a:t> индикаторе </a:t>
            </a:r>
            <a:r>
              <a:rPr lang="ru-RU" sz="5800" dirty="0">
                <a:solidFill>
                  <a:srgbClr val="366088"/>
                </a:solidFill>
              </a:rPr>
              <a:t>любое другое слово</a:t>
            </a:r>
            <a:r>
              <a:rPr lang="ru-RU" sz="5800" dirty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5800" dirty="0">
                <a:solidFill>
                  <a:srgbClr val="366088"/>
                </a:solidFill>
              </a:rPr>
              <a:t>Закомментируйте строчку со словом </a:t>
            </a:r>
            <a:r>
              <a:rPr lang="en-US" sz="5800" dirty="0">
                <a:solidFill>
                  <a:srgbClr val="366088"/>
                </a:solidFill>
              </a:rPr>
              <a:t>default</a:t>
            </a:r>
            <a:r>
              <a:rPr lang="en-US" sz="5800" dirty="0"/>
              <a:t> </a:t>
            </a:r>
            <a:r>
              <a:rPr lang="ru-RU" sz="5800" dirty="0"/>
              <a:t>в конструкции </a:t>
            </a:r>
            <a:r>
              <a:rPr lang="en-US" sz="5800" dirty="0">
                <a:solidFill>
                  <a:srgbClr val="366088"/>
                </a:solidFill>
              </a:rPr>
              <a:t>case-</a:t>
            </a:r>
            <a:r>
              <a:rPr lang="en-US" sz="5800" dirty="0" err="1">
                <a:solidFill>
                  <a:srgbClr val="366088"/>
                </a:solidFill>
              </a:rPr>
              <a:t>endcase</a:t>
            </a:r>
            <a:r>
              <a:rPr lang="en-US" sz="5800" dirty="0"/>
              <a:t> </a:t>
            </a:r>
            <a:r>
              <a:rPr lang="ru-RU" sz="5800" dirty="0"/>
              <a:t>и попробуйте заново </a:t>
            </a:r>
            <a:r>
              <a:rPr lang="ru-RU" sz="5800" dirty="0">
                <a:solidFill>
                  <a:srgbClr val="366088"/>
                </a:solidFill>
              </a:rPr>
              <a:t>синтезировать</a:t>
            </a:r>
            <a:r>
              <a:rPr lang="ru-RU" sz="5800" dirty="0"/>
              <a:t> дизайн</a:t>
            </a:r>
            <a:r>
              <a:rPr lang="en-US" sz="5800" dirty="0"/>
              <a:t>; </a:t>
            </a:r>
            <a:r>
              <a:rPr lang="ru-RU" sz="5800" dirty="0"/>
              <a:t>постарайтесь </a:t>
            </a:r>
            <a:r>
              <a:rPr lang="ru-RU" sz="5800" dirty="0">
                <a:solidFill>
                  <a:srgbClr val="366088"/>
                </a:solidFill>
              </a:rPr>
              <a:t>объяснить появившееся сообщения</a:t>
            </a:r>
            <a:r>
              <a:rPr lang="ru-RU" sz="5800" dirty="0"/>
              <a:t> САПРа.</a:t>
            </a:r>
            <a:endParaRPr lang="en-US" sz="58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Упражнение</a:t>
            </a:r>
            <a:r>
              <a:rPr lang="en-US" sz="4800" b="1" dirty="0">
                <a:solidFill>
                  <a:srgbClr val="366088"/>
                </a:solidFill>
              </a:rPr>
              <a:t>: </a:t>
            </a:r>
            <a:r>
              <a:rPr lang="ru-RU" sz="4800" b="1" dirty="0">
                <a:solidFill>
                  <a:srgbClr val="366088"/>
                </a:solidFill>
              </a:rPr>
              <a:t>вывод слова на </a:t>
            </a:r>
            <a:r>
              <a:rPr lang="ru-RU" sz="4800" b="1" dirty="0" err="1">
                <a:solidFill>
                  <a:srgbClr val="366088"/>
                </a:solidFill>
              </a:rPr>
              <a:t>семисегментый</a:t>
            </a:r>
            <a:r>
              <a:rPr lang="ru-RU" sz="4800" b="1" dirty="0">
                <a:solidFill>
                  <a:srgbClr val="366088"/>
                </a:solidFill>
              </a:rPr>
              <a:t>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FA626-46FE-49B2-8732-CE03C1B2E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682" y="1578423"/>
            <a:ext cx="10866268" cy="2387600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Спасибо за внимание.</a:t>
            </a:r>
            <a:endParaRPr lang="ru-RU" sz="5400" b="1" dirty="0">
              <a:solidFill>
                <a:srgbClr val="366088"/>
              </a:solidFill>
              <a:cs typeface="Helvetica" panose="020B0604020202020204" pitchFamily="34" charset="0"/>
            </a:endParaRP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ED90C0A0-DA72-45A7-BF7B-368A5C85F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6023"/>
            <a:ext cx="9144000" cy="165576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730BF5-2CB6-4D10-800E-B24F23C4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372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Генерация прошивки для ПЛИС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5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69D68D-2AF9-49EA-96F8-0F770262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500" y="2194560"/>
            <a:ext cx="10425300" cy="348234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BF46EC-9151-4F19-9A2A-D575A35CC8FF}"/>
              </a:ext>
            </a:extLst>
          </p:cNvPr>
          <p:cNvSpPr/>
          <p:nvPr/>
        </p:nvSpPr>
        <p:spPr>
          <a:xfrm>
            <a:off x="747320" y="1500902"/>
            <a:ext cx="7674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2.	</a:t>
            </a:r>
            <a:r>
              <a:rPr lang="ru-RU" sz="2800" dirty="0"/>
              <a:t>Проверьте наличие ошибок и исправьте их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370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Генерация прошивки для ПЛИС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6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69D68D-2AF9-49EA-96F8-0F770262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500" y="2194560"/>
            <a:ext cx="10425300" cy="348234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BF46EC-9151-4F19-9A2A-D575A35CC8FF}"/>
              </a:ext>
            </a:extLst>
          </p:cNvPr>
          <p:cNvSpPr/>
          <p:nvPr/>
        </p:nvSpPr>
        <p:spPr>
          <a:xfrm>
            <a:off x="747320" y="1500902"/>
            <a:ext cx="7674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2.	</a:t>
            </a:r>
            <a:r>
              <a:rPr lang="ru-RU" sz="2800" dirty="0"/>
              <a:t>Проверьте наличие ошибок и исправьте их</a:t>
            </a:r>
            <a:endParaRPr lang="en-US" sz="28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9A082E6-6424-46B7-8B63-EA46078B2CE5}"/>
              </a:ext>
            </a:extLst>
          </p:cNvPr>
          <p:cNvSpPr/>
          <p:nvPr/>
        </p:nvSpPr>
        <p:spPr>
          <a:xfrm>
            <a:off x="4175760" y="2479367"/>
            <a:ext cx="4640580" cy="117823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7FB9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Нажмите на </a:t>
            </a:r>
            <a:r>
              <a:rPr lang="en-US" sz="2400" dirty="0">
                <a:solidFill>
                  <a:schemeClr val="tx1"/>
                </a:solidFill>
              </a:rPr>
              <a:t>“Show Error Messages” </a:t>
            </a:r>
            <a:r>
              <a:rPr lang="ru-RU" sz="2400" dirty="0">
                <a:solidFill>
                  <a:schemeClr val="tx1"/>
                </a:solidFill>
              </a:rPr>
              <a:t>чтобы отобразить только сообщения об ошибках.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2A2B2F6-A513-4EEA-9F1E-79CBF1BA49B2}"/>
              </a:ext>
            </a:extLst>
          </p:cNvPr>
          <p:cNvCxnSpPr>
            <a:cxnSpLocks/>
          </p:cNvCxnSpPr>
          <p:nvPr/>
        </p:nvCxnSpPr>
        <p:spPr>
          <a:xfrm flipH="1">
            <a:off x="1821180" y="3068483"/>
            <a:ext cx="2263140" cy="901933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C434E7C-CE4F-4173-B0DF-71A446CF30D0}"/>
              </a:ext>
            </a:extLst>
          </p:cNvPr>
          <p:cNvSpPr/>
          <p:nvPr/>
        </p:nvSpPr>
        <p:spPr>
          <a:xfrm>
            <a:off x="1356360" y="3970416"/>
            <a:ext cx="403860" cy="3423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8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Запись прошивки в ПЛИС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7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69D68D-2AF9-49EA-96F8-0F770262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434938"/>
            <a:ext cx="9258300" cy="179000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BF46EC-9151-4F19-9A2A-D575A35CC8FF}"/>
              </a:ext>
            </a:extLst>
          </p:cNvPr>
          <p:cNvSpPr/>
          <p:nvPr/>
        </p:nvSpPr>
        <p:spPr>
          <a:xfrm>
            <a:off x="747320" y="1500902"/>
            <a:ext cx="6319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3</a:t>
            </a:r>
            <a:r>
              <a:rPr lang="en-US" sz="2800" dirty="0"/>
              <a:t>.	</a:t>
            </a:r>
            <a:r>
              <a:rPr lang="ru-RU" sz="2800" dirty="0"/>
              <a:t>Нажмите на кнопку </a:t>
            </a:r>
            <a:r>
              <a:rPr lang="en-US" sz="2800" dirty="0"/>
              <a:t>“</a:t>
            </a:r>
            <a:r>
              <a:rPr lang="en-US" sz="2800" dirty="0">
                <a:solidFill>
                  <a:srgbClr val="366088"/>
                </a:solidFill>
              </a:rPr>
              <a:t>Programmer</a:t>
            </a:r>
            <a:r>
              <a:rPr lang="en-US" sz="2800" dirty="0"/>
              <a:t>”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E55EA01-7149-42F7-A771-A623BB790F53}"/>
              </a:ext>
            </a:extLst>
          </p:cNvPr>
          <p:cNvSpPr/>
          <p:nvPr/>
        </p:nvSpPr>
        <p:spPr>
          <a:xfrm>
            <a:off x="8092440" y="2778110"/>
            <a:ext cx="457200" cy="3423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3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Запись прошивки в ПЛИС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8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BF46EC-9151-4F19-9A2A-D575A35CC8FF}"/>
              </a:ext>
            </a:extLst>
          </p:cNvPr>
          <p:cNvSpPr/>
          <p:nvPr/>
        </p:nvSpPr>
        <p:spPr>
          <a:xfrm>
            <a:off x="747320" y="1500902"/>
            <a:ext cx="7267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4</a:t>
            </a:r>
            <a:r>
              <a:rPr lang="en-US" sz="2800" dirty="0"/>
              <a:t>.	</a:t>
            </a:r>
            <a:r>
              <a:rPr lang="ru-RU" sz="2800" dirty="0"/>
              <a:t>В открывшемся окне нажмите на </a:t>
            </a:r>
            <a:r>
              <a:rPr lang="en-US" sz="2800" dirty="0"/>
              <a:t>“Start”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3AB798-5245-4E12-AAA8-3F9820166A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657" y="2027965"/>
            <a:ext cx="8661083" cy="387369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78B157C-AA59-4934-8C26-190A9081A4F8}"/>
              </a:ext>
            </a:extLst>
          </p:cNvPr>
          <p:cNvSpPr/>
          <p:nvPr/>
        </p:nvSpPr>
        <p:spPr>
          <a:xfrm>
            <a:off x="1450656" y="3257827"/>
            <a:ext cx="934403" cy="3235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2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5400" b="1" dirty="0">
                <a:solidFill>
                  <a:srgbClr val="366088"/>
                </a:solidFill>
              </a:rPr>
              <a:t>Упражнение с логическими элементами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D362764D-8F45-45B1-BF04-7A35F9C8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15492" y="2078132"/>
            <a:ext cx="5984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Altera Cyclone IV EP4CE6 FPGA</a:t>
            </a:r>
          </a:p>
          <a:p>
            <a:endParaRPr lang="ru-RU" sz="3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098202" y="4647303"/>
            <a:ext cx="1441526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4" y="4744122"/>
            <a:ext cx="1269403" cy="295836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7257" y="4324137"/>
            <a:ext cx="5997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результатов логических операций над входными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воздействиями с кнопок на светодиоды.</a:t>
            </a:r>
          </a:p>
        </p:txBody>
      </p:sp>
    </p:spTree>
    <p:extLst>
      <p:ext uri="{BB962C8B-B14F-4D97-AF65-F5344CB8AC3E}">
        <p14:creationId xmlns:p14="http://schemas.microsoft.com/office/powerpoint/2010/main" val="10731432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3073</TotalTime>
  <Words>2061</Words>
  <Application>Microsoft Office PowerPoint</Application>
  <PresentationFormat>Широкоэкранный</PresentationFormat>
  <Paragraphs>515</Paragraphs>
  <Slides>48</Slides>
  <Notes>46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courier new</vt:lpstr>
      <vt:lpstr>inherit</vt:lpstr>
      <vt:lpstr>Menlo</vt:lpstr>
      <vt:lpstr>Тема Office</vt:lpstr>
      <vt:lpstr> Комбинационная логика на ПЛИС.  Последовательностная логика на ПЛИС: схемы с тактовым сигналом и состоянием.</vt:lpstr>
      <vt:lpstr>Открытие проекта в Quartus</vt:lpstr>
      <vt:lpstr>Работа с проектом Quartus</vt:lpstr>
      <vt:lpstr>Генерация прошивки для ПЛИС</vt:lpstr>
      <vt:lpstr>Генерация прошивки для ПЛИС</vt:lpstr>
      <vt:lpstr>Генерация прошивки для ПЛИС</vt:lpstr>
      <vt:lpstr>Запись прошивки в ПЛИС</vt:lpstr>
      <vt:lpstr>Запись прошивки в ПЛИС</vt:lpstr>
      <vt:lpstr>Упражнение с логическими элементами</vt:lpstr>
      <vt:lpstr>Упражнение с логическими элементами</vt:lpstr>
      <vt:lpstr>Основные операции Verilog HDL</vt:lpstr>
      <vt:lpstr>Основные операции Verilog HDL</vt:lpstr>
      <vt:lpstr>Основные операции Verilog HDL</vt:lpstr>
      <vt:lpstr>Упражнение с логическими элементами</vt:lpstr>
      <vt:lpstr>Упражнение с логическими элементами</vt:lpstr>
      <vt:lpstr>Упражнение с выводом буквы на семисегментный индикатор</vt:lpstr>
      <vt:lpstr>Семисегметный индикатор</vt:lpstr>
      <vt:lpstr>Семисегметный индикатор</vt:lpstr>
      <vt:lpstr>Семисегметный индикатор</vt:lpstr>
      <vt:lpstr>Упражнение с выводом буквы на семисегментный индикатор</vt:lpstr>
      <vt:lpstr>Verilog HDL. Case</vt:lpstr>
      <vt:lpstr>Упражнение с выводом буквы на семисегментный индикатор</vt:lpstr>
      <vt:lpstr>Упражнение с выводом буквы на семисегментный индикатор</vt:lpstr>
      <vt:lpstr>Последовательностная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Verilog HDL</vt:lpstr>
      <vt:lpstr>D-триггер. Новый синтаксис</vt:lpstr>
      <vt:lpstr>Упражнение со счетчиком</vt:lpstr>
      <vt:lpstr>Упражнение со счетчиком</vt:lpstr>
      <vt:lpstr>Упражнение со счетчиком</vt:lpstr>
      <vt:lpstr>Упражнение со счетчиком</vt:lpstr>
      <vt:lpstr>Упражнение со сдвиговым регистром</vt:lpstr>
      <vt:lpstr>Упражнение со сдвиговым регистром</vt:lpstr>
      <vt:lpstr>Упражнение со сдвиговым регистром</vt:lpstr>
      <vt:lpstr>Упражнение со сдвиговым регистром</vt:lpstr>
      <vt:lpstr>Сдвиговый регистр</vt:lpstr>
      <vt:lpstr>Упражнение: вывод слова на семисегментый индикатор</vt:lpstr>
      <vt:lpstr>Семисегметный индикатор</vt:lpstr>
      <vt:lpstr>Упражнение: вывод слова на семисегментый индикатор</vt:lpstr>
      <vt:lpstr>Упражнение со сдвиговым регистром</vt:lpstr>
      <vt:lpstr>Упражнение: вывод слова на семисегментый индикатор</vt:lpstr>
      <vt:lpstr>Спасибо за внимание.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Olmer</cp:lastModifiedBy>
  <cp:revision>515</cp:revision>
  <dcterms:created xsi:type="dcterms:W3CDTF">2021-07-07T09:10:54Z</dcterms:created>
  <dcterms:modified xsi:type="dcterms:W3CDTF">2022-10-01T06:21:48Z</dcterms:modified>
</cp:coreProperties>
</file>